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258" r:id="rId7"/>
    <p:sldId id="261" r:id="rId8"/>
    <p:sldId id="259" r:id="rId9"/>
    <p:sldId id="262" r:id="rId10"/>
    <p:sldId id="260" r:id="rId11"/>
    <p:sldId id="263" r:id="rId12"/>
    <p:sldId id="264" r:id="rId13"/>
    <p:sldId id="266" r:id="rId14"/>
    <p:sldId id="278" r:id="rId15"/>
    <p:sldId id="267" r:id="rId16"/>
    <p:sldId id="274" r:id="rId17"/>
    <p:sldId id="271" r:id="rId18"/>
    <p:sldId id="277" r:id="rId19"/>
    <p:sldId id="276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AF620-1DE3-403D-B0E2-7228C2405BF2}" type="datetimeFigureOut">
              <a:rPr lang="cs-CZ" smtClean="0"/>
              <a:t>05.08.2025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6D609-7732-4B87-A48B-A87029D6C2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547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w.com/en/jews-in-europe-face-rising-antisemitism-report/a-69623345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6D609-7732-4B87-A48B-A87029D6C26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45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Jews in Europe face rising antisemitism: report – DW – 07/11/2024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6D609-7732-4B87-A48B-A87029D6C26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674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Projevy některých žáků – slajd můžete využít a nemusíte (podle toho, jak aktuální téma to u vás ve škole je), případně jej upravte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6D609-7732-4B87-A48B-A87029D6C26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9109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B1D18F-7AAF-4792-BA26-3297B1E09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20D385-89E0-4A04-801A-FEE3AA1FEE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361726-E552-4D7D-8ED5-F762438E0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7D64-7AC0-4E8F-8AE2-25780AF2594F}" type="datetimeFigureOut">
              <a:rPr lang="cs-CZ" smtClean="0"/>
              <a:t>05.08.2025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23B05B-333F-409B-B11D-77DCEE8FA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4C5267-4A74-4F94-A111-4D5D1419F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E086-74C1-419A-8B12-AD73F31445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252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545DC4-EA6F-470C-BDC0-F62413DAA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7F4CFC0-284A-41C3-80B9-530ED3803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D967AC-ED2B-44EB-8359-275A10BB1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7D64-7AC0-4E8F-8AE2-25780AF2594F}" type="datetimeFigureOut">
              <a:rPr lang="cs-CZ" smtClean="0"/>
              <a:t>05.08.2025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D5168C-DC04-4E09-9732-852ABA19A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B32008-BB87-451A-B4E1-0D5725520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E086-74C1-419A-8B12-AD73F31445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1120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6884145-2B6B-44D6-8E67-693E0D0081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20DC67E-F41E-433F-A22F-9F9F8DC4DB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23E0AD-2AE7-4DCC-BBD1-B11A3D06D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7D64-7AC0-4E8F-8AE2-25780AF2594F}" type="datetimeFigureOut">
              <a:rPr lang="cs-CZ" smtClean="0"/>
              <a:t>05.08.2025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BFB6BF-6BC9-4661-A27E-DB643C5C0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37B0D2-0B1B-4AB9-A37B-A693EDDE1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E086-74C1-419A-8B12-AD73F31445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9390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E0EA3B-9DDD-4F52-BF6C-6A61738A2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B233EB-E3BC-4261-8431-631ABFE5A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A5A8B1-23D4-4640-BB04-76AAEA0EA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7D64-7AC0-4E8F-8AE2-25780AF2594F}" type="datetimeFigureOut">
              <a:rPr lang="cs-CZ" smtClean="0"/>
              <a:t>05.08.2025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E4AB9F-BD33-4E6E-B432-E9175832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62BEC2-B1B5-4E19-A6F8-73DF40ABC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E086-74C1-419A-8B12-AD73F31445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226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FC49C6-5E51-4B72-BB87-46F924BE8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EF2CDA9-2E2F-4412-A2A7-4B1C0E8C3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72D32E-DAB8-463D-9832-16BC2CBCA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7D64-7AC0-4E8F-8AE2-25780AF2594F}" type="datetimeFigureOut">
              <a:rPr lang="cs-CZ" smtClean="0"/>
              <a:t>05.08.2025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74A7FE-862D-40D6-AB0A-8F7144096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6C4E32-2E6B-49F5-8F71-A4B3EE4F8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E086-74C1-419A-8B12-AD73F31445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181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E38332-2A44-409C-8B81-42E02BCDA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9CDEE9-BD3F-4928-8429-51532276A9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D37B37A-8716-405F-B7E4-997E575D8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123A136-4569-4808-A493-1ACC2EE8B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7D64-7AC0-4E8F-8AE2-25780AF2594F}" type="datetimeFigureOut">
              <a:rPr lang="cs-CZ" smtClean="0"/>
              <a:t>05.08.2025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C659EBA-D0E3-4AA6-8EFB-1C682B8E5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7AD057B-85D2-4467-AF5D-D4A98DC46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E086-74C1-419A-8B12-AD73F31445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7201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CF49D9-BE69-4830-B212-F194CB2B0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62FC079-B685-4AB7-970B-654041F6B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1C6E419-9A73-47C6-BD93-7498BAF217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F0B2AB4-62E5-44EC-93D2-A0B422BFDD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254C998-A067-4A57-8DB4-6F00486833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4F4043E-5629-4364-B7B9-7C2F66A6C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7D64-7AC0-4E8F-8AE2-25780AF2594F}" type="datetimeFigureOut">
              <a:rPr lang="cs-CZ" smtClean="0"/>
              <a:t>05.08.2025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B9C708C-2ADA-4D58-A3FD-CB2B927B6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C1D3360-2A21-41F3-9187-9077526C1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E086-74C1-419A-8B12-AD73F31445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27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4ACFE5-F4DC-4597-8E4C-E69658C05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80AEF35-C08B-4548-859A-84FF4E145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7D64-7AC0-4E8F-8AE2-25780AF2594F}" type="datetimeFigureOut">
              <a:rPr lang="cs-CZ" smtClean="0"/>
              <a:t>05.08.2025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5219AC0-D01E-4AF3-9277-F152B895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4F669F9-87E0-4BFA-BF03-2D2964FD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E086-74C1-419A-8B12-AD73F31445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650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E8C2715-9194-4D75-8952-E7346C69C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7D64-7AC0-4E8F-8AE2-25780AF2594F}" type="datetimeFigureOut">
              <a:rPr lang="cs-CZ" smtClean="0"/>
              <a:t>05.08.2025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5B1DD79-4E03-49C4-A1B4-F4C114A3C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05FA275-45FF-4F76-A881-E161DADFF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E086-74C1-419A-8B12-AD73F31445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167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6B9EAA-4D82-4C79-8F47-5658A0748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B43203-C8AA-4968-8D2E-76D2EEE65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28EED38-0EFC-46B0-BBC4-DF9600093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2A9526A-2ECD-4864-B55E-2AD16E231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7D64-7AC0-4E8F-8AE2-25780AF2594F}" type="datetimeFigureOut">
              <a:rPr lang="cs-CZ" smtClean="0"/>
              <a:t>05.08.2025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49DE624-3C46-48E1-97E8-D8DD44EF7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C85D27-194F-4DDA-9F55-381DD707B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E086-74C1-419A-8B12-AD73F31445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4857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FD260B-2992-46D1-BB46-A61348743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0B48CBB-C20C-4230-8503-651612259A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9B1C146-D9F2-45FD-8E88-7AF74F8D2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97A38E6-B966-47E9-8075-B702457E7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7D64-7AC0-4E8F-8AE2-25780AF2594F}" type="datetimeFigureOut">
              <a:rPr lang="cs-CZ" smtClean="0"/>
              <a:t>05.08.2025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E854263-83EF-497B-B7FA-5758CBC58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00ED4C1-206A-4BA2-875E-A8B4DCDB4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E086-74C1-419A-8B12-AD73F31445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333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D5C0F7E-A23C-4ECC-9864-CCC6BABC4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B166E7-E29C-4027-8493-C91FD026F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1919F4-7FAE-49CC-AFC8-BCEEE796B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A7D64-7AC0-4E8F-8AE2-25780AF2594F}" type="datetimeFigureOut">
              <a:rPr lang="cs-CZ" smtClean="0"/>
              <a:t>05.08.2025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E09922-D526-4C4C-9C50-7CE988FC09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09B3E6-A283-4662-AFE9-503586473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FE086-74C1-419A-8B12-AD73F31445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554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48B1C9-EDCF-41C6-87B9-835103C6BD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Obdiv k Hitlerovi: svoboda slova, nebo extremismus?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1928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1F8825-9C68-4136-978B-23E1F3594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Jews in Europe face rising antisemitism: report</a:t>
            </a:r>
            <a:r>
              <a:rPr lang="cs-CZ" dirty="0"/>
              <a:t>, 7. 11. 2024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368539-E036-44A6-B7A0-844A16603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„Evropská židovská komunita čelí "sílící vlně antisemitismu“ (*nenávist vůči židům) … uvádí zpráva zveřejněná ve čtvrtek Agenturou Evropské unie pro základní práva (FRA)“</a:t>
            </a:r>
          </a:p>
          <a:p>
            <a:r>
              <a:rPr lang="cs-CZ" dirty="0"/>
              <a:t>„96 % evropských židů uvedlo, že zažili antisemitské incidenty.“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9462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050DDF-4D78-44B9-8498-22509C0FB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98" y="-109330"/>
            <a:ext cx="12472707" cy="1325563"/>
          </a:xfrm>
        </p:spPr>
        <p:txBody>
          <a:bodyPr>
            <a:normAutofit/>
          </a:bodyPr>
          <a:lstStyle/>
          <a:p>
            <a:r>
              <a:rPr lang="cs-CZ" dirty="0"/>
              <a:t>Rasově motivované útoky na Romy v České republice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5A27B1-A282-498F-B4C5-0FC4989B9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6733" y="935316"/>
            <a:ext cx="6215267" cy="595981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 březnu 2025 na </a:t>
            </a:r>
            <a:r>
              <a:rPr lang="cs-CZ" dirty="0" err="1"/>
              <a:t>TikToku</a:t>
            </a:r>
            <a:r>
              <a:rPr lang="cs-CZ" dirty="0"/>
              <a:t> mladý neonacista sdílel video, ve kterém Romům vyhrožoval násilím a nostalgicky připomínal protiromské útoky z 90. let. </a:t>
            </a:r>
          </a:p>
          <a:p>
            <a:r>
              <a:rPr lang="cs-CZ" dirty="0"/>
              <a:t>Během let 1991-2001 v Česku neonacisté zabili 12 Romů, mezi nimi např. šestiletého chlapce v Jičíněvsi. Policie evidovala stovky rasově motivovaných útoků ročně.</a:t>
            </a:r>
          </a:p>
          <a:p>
            <a:r>
              <a:rPr lang="cs-CZ" dirty="0"/>
              <a:t>V r. 2009 na výročí narození A. Hitlera čtyři neonacisté zapálili ve Vítkově dům místní romské rodiny. Dvouletá dívka utrpěla popáleniny na 80% těla. Se zdravotními i psychickými důsledky se potýká dodnes.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3" descr="Zeď jihlavské základní školy v Jungmannově ulici s nacistickým nápisem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98" y="1120500"/>
            <a:ext cx="5731510" cy="42983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5D050DDF-4D78-44B9-8498-22509C0FB873}"/>
              </a:ext>
            </a:extLst>
          </p:cNvPr>
          <p:cNvSpPr txBox="1">
            <a:spLocks/>
          </p:cNvSpPr>
          <p:nvPr/>
        </p:nvSpPr>
        <p:spPr>
          <a:xfrm>
            <a:off x="69573" y="5062330"/>
            <a:ext cx="124727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200" dirty="0"/>
              <a:t>Neonacistické heslo na zdi ZŠ v Jihlavě v r. 2012</a:t>
            </a:r>
          </a:p>
        </p:txBody>
      </p:sp>
    </p:spTree>
    <p:extLst>
      <p:ext uri="{BB962C8B-B14F-4D97-AF65-F5344CB8AC3E}">
        <p14:creationId xmlns:p14="http://schemas.microsoft.com/office/powerpoint/2010/main" val="720766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9F71BF-07E2-4C1F-B8AE-EB3824974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Neonacistický průvod v </a:t>
            </a:r>
            <a:r>
              <a:rPr lang="cs-CZ" dirty="0" err="1"/>
              <a:t>Charlottesville</a:t>
            </a:r>
            <a:r>
              <a:rPr lang="cs-CZ" dirty="0"/>
              <a:t>, USA, 2017</a:t>
            </a:r>
          </a:p>
        </p:txBody>
      </p:sp>
      <p:pic>
        <p:nvPicPr>
          <p:cNvPr id="4" name="Picture 4" descr="Související obrázek">
            <a:extLst>
              <a:ext uri="{FF2B5EF4-FFF2-40B4-BE49-F238E27FC236}">
                <a16:creationId xmlns:a16="http://schemas.microsoft.com/office/drawing/2014/main" id="{F59A3AD6-247C-4919-B707-E73330557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6601219" cy="494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868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7B1497-AA7E-4013-86B2-F455E9015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26" y="82321"/>
            <a:ext cx="11580043" cy="1491955"/>
          </a:xfrm>
        </p:spPr>
        <p:txBody>
          <a:bodyPr>
            <a:noAutofit/>
          </a:bodyPr>
          <a:lstStyle/>
          <a:p>
            <a:r>
              <a:rPr lang="cs-CZ" sz="2800" dirty="0"/>
              <a:t>"Můj největší umělecký výkon." Raper </a:t>
            </a:r>
            <a:r>
              <a:rPr lang="cs-CZ" sz="2800" dirty="0" err="1"/>
              <a:t>Kanye</a:t>
            </a:r>
            <a:r>
              <a:rPr lang="cs-CZ" sz="2800" dirty="0"/>
              <a:t> </a:t>
            </a:r>
            <a:r>
              <a:rPr lang="cs-CZ" sz="2800" dirty="0" err="1"/>
              <a:t>West</a:t>
            </a:r>
            <a:r>
              <a:rPr lang="cs-CZ" sz="2800" dirty="0"/>
              <a:t> prodává trička s hákovým křížem, ČTK, 11. 2. 2025 / Nakladatelství prodávalo hrnky a trička s Hitlerem. Přáli si to zákazníci, tvrdí; iRozhlas, 22. 2. 2017</a:t>
            </a:r>
          </a:p>
        </p:txBody>
      </p:sp>
      <p:pic>
        <p:nvPicPr>
          <p:cNvPr id="6146" name="Picture 2" descr="Kanye West's website goes down after Nazi T-shirt sales - The Standard  Health">
            <a:extLst>
              <a:ext uri="{FF2B5EF4-FFF2-40B4-BE49-F238E27FC236}">
                <a16:creationId xmlns:a16="http://schemas.microsoft.com/office/drawing/2014/main" id="{D87ECD26-4EC2-4BA8-A335-416E4FC6A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27" y="1660492"/>
            <a:ext cx="5503054" cy="343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BEB989E-4362-485A-BE0D-17B8A869F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046" y="1341896"/>
            <a:ext cx="5864923" cy="375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6C451BE-EA68-46C9-8643-0AF219C620F8}"/>
              </a:ext>
            </a:extLst>
          </p:cNvPr>
          <p:cNvSpPr txBox="1"/>
          <p:nvPr/>
        </p:nvSpPr>
        <p:spPr>
          <a:xfrm>
            <a:off x="6361462" y="4642650"/>
            <a:ext cx="56145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Noticia Text"/>
              </a:rPr>
              <a:t>Nakladatelství Naše vojsko nabízí omezenou edici hrnků a triček s obrázkem nacistického vůdce Adolfa Hitlera.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5907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A1B380-1082-413B-BF95-FA588E03B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81" y="91748"/>
            <a:ext cx="11920194" cy="1325563"/>
          </a:xfrm>
        </p:spPr>
        <p:txBody>
          <a:bodyPr>
            <a:noAutofit/>
          </a:bodyPr>
          <a:lstStyle/>
          <a:p>
            <a:r>
              <a:rPr lang="cs-CZ" sz="3200" dirty="0"/>
              <a:t>Na </a:t>
            </a:r>
            <a:r>
              <a:rPr lang="cs-CZ" sz="3200" dirty="0" err="1"/>
              <a:t>TikToku</a:t>
            </a:r>
            <a:r>
              <a:rPr lang="cs-CZ" sz="3200" dirty="0"/>
              <a:t> </a:t>
            </a:r>
            <a:r>
              <a:rPr lang="cs-CZ" sz="3200" dirty="0" err="1"/>
              <a:t>trendují</a:t>
            </a:r>
            <a:r>
              <a:rPr lang="cs-CZ" sz="3200" dirty="0"/>
              <a:t> příspěvky s Hitlerovými proslovy, mají statisíce lajků a jsou obtížně regulovatelné, Deník N, 25. 9. 2024, část 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DE14A7-79DA-4BD2-91DB-D40ADCCBE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81" y="1197204"/>
            <a:ext cx="11994037" cy="5660796"/>
          </a:xfrm>
        </p:spPr>
        <p:txBody>
          <a:bodyPr>
            <a:normAutofit/>
          </a:bodyPr>
          <a:lstStyle/>
          <a:p>
            <a:r>
              <a:rPr lang="cs-CZ" dirty="0"/>
              <a:t>„Video mělo milion shlédnutí. </a:t>
            </a:r>
            <a:r>
              <a:rPr lang="cs-CZ" b="0" i="0" dirty="0">
                <a:solidFill>
                  <a:srgbClr val="181818"/>
                </a:solidFill>
                <a:effectLst/>
                <a:latin typeface="Lumin Serif"/>
              </a:rPr>
              <a:t>Jeho obsahem byl projev nacistického diktátora Adolfa Hitlera (…) Obsah naznačoval, že Hitler neměl v úmyslu rozpoutat druhou světovou válku, že „se snažil chránit životy žen a dětí“ a že s útokem čekal tak dlouho, dokud neměl na vybranou. „Jen poslouchejte,“ stálo v popisku příspěvku.“</a:t>
            </a:r>
          </a:p>
          <a:p>
            <a:r>
              <a:rPr lang="cs-CZ" dirty="0"/>
              <a:t>Bylo odhaleno 70 000 příspěvků, které obsahovaly nacistické nahrávky, které do té doby získaly dohromady přes 21 milionů „lajků“.</a:t>
            </a:r>
          </a:p>
          <a:p>
            <a:r>
              <a:rPr lang="cs-CZ" b="0" i="0" dirty="0">
                <a:solidFill>
                  <a:srgbClr val="181818"/>
                </a:solidFill>
                <a:effectLst/>
                <a:latin typeface="Lumin Serif"/>
              </a:rPr>
              <a:t>Jde o kombinaci nacistických proslovů a pochodové hudby, ze kterých se na </a:t>
            </a:r>
            <a:r>
              <a:rPr lang="cs-CZ" b="0" i="0" dirty="0" err="1">
                <a:solidFill>
                  <a:srgbClr val="181818"/>
                </a:solidFill>
                <a:effectLst/>
                <a:latin typeface="Lumin Serif"/>
              </a:rPr>
              <a:t>TikToku</a:t>
            </a:r>
            <a:r>
              <a:rPr lang="cs-CZ" b="0" i="0" dirty="0">
                <a:solidFill>
                  <a:srgbClr val="181818"/>
                </a:solidFill>
                <a:effectLst/>
                <a:latin typeface="Lumin Serif"/>
              </a:rPr>
              <a:t> staly takzvané „populární“ zvuky – tedy </a:t>
            </a:r>
            <a:r>
              <a:rPr lang="cs-CZ" b="0" i="0" dirty="0" err="1">
                <a:solidFill>
                  <a:srgbClr val="181818"/>
                </a:solidFill>
                <a:effectLst/>
                <a:latin typeface="Lumin Serif"/>
              </a:rPr>
              <a:t>audiostopy</a:t>
            </a:r>
            <a:r>
              <a:rPr lang="cs-CZ" b="0" i="0" dirty="0">
                <a:solidFill>
                  <a:srgbClr val="181818"/>
                </a:solidFill>
                <a:effectLst/>
                <a:latin typeface="Lumin Serif"/>
              </a:rPr>
              <a:t>, které se pak stávají základem pro další videa. Takových vidí bylo více jak 70 tisíc, některá měla milion lajků.</a:t>
            </a:r>
          </a:p>
        </p:txBody>
      </p:sp>
    </p:spTree>
    <p:extLst>
      <p:ext uri="{BB962C8B-B14F-4D97-AF65-F5344CB8AC3E}">
        <p14:creationId xmlns:p14="http://schemas.microsoft.com/office/powerpoint/2010/main" val="2864916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A1B380-1082-413B-BF95-FA588E03B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81" y="91748"/>
            <a:ext cx="11920194" cy="1325563"/>
          </a:xfrm>
        </p:spPr>
        <p:txBody>
          <a:bodyPr>
            <a:noAutofit/>
          </a:bodyPr>
          <a:lstStyle/>
          <a:p>
            <a:r>
              <a:rPr lang="cs-CZ" sz="3200" dirty="0"/>
              <a:t>Na </a:t>
            </a:r>
            <a:r>
              <a:rPr lang="cs-CZ" sz="3200" dirty="0" err="1"/>
              <a:t>TikToku</a:t>
            </a:r>
            <a:r>
              <a:rPr lang="cs-CZ" sz="3200" dirty="0"/>
              <a:t> </a:t>
            </a:r>
            <a:r>
              <a:rPr lang="cs-CZ" sz="3200" dirty="0" err="1"/>
              <a:t>trendují</a:t>
            </a:r>
            <a:r>
              <a:rPr lang="cs-CZ" sz="3200" dirty="0"/>
              <a:t> příspěvky s Hitlerovými proslovy, mají statisíce lajků a jsou obtížně regulovatelné, Deník N, 25. 9. 2024, část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DE14A7-79DA-4BD2-91DB-D40ADCCBE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81" y="1417311"/>
            <a:ext cx="11994037" cy="5660796"/>
          </a:xfrm>
        </p:spPr>
        <p:txBody>
          <a:bodyPr>
            <a:normAutofit/>
          </a:bodyPr>
          <a:lstStyle/>
          <a:p>
            <a:r>
              <a:rPr lang="cs-CZ" b="0" i="0" dirty="0">
                <a:solidFill>
                  <a:srgbClr val="181818"/>
                </a:solidFill>
                <a:effectLst/>
                <a:latin typeface="Lumin Serif"/>
              </a:rPr>
              <a:t>Video zobrazovalo útesy omývané vodou – a v pozadí běžela stopa dalšího přeloženého Hitlerova proslovu. Příspěvek nasbíral 270 000 zhlédnutí a 22 700 „lajků“. Pod videem se objevily komentáře jako „A. H. byl dobrý a hodný člověk“ nebo „tohle mi na něj změnilo pohled“.</a:t>
            </a:r>
          </a:p>
          <a:p>
            <a:r>
              <a:rPr lang="cs-CZ" b="0" i="0" dirty="0">
                <a:solidFill>
                  <a:srgbClr val="181818"/>
                </a:solidFill>
                <a:effectLst/>
                <a:latin typeface="Lumin Serif"/>
              </a:rPr>
              <a:t>V dalším příspěvku figurovala fotografie jedné z nacistických masových akcí v Norimberku v doprovodu s Hitlerovým proslovem. Ten získal přes 56 700 „lajků“. Šokující ale byly i komentáře uživatelů pod ním. „Moderní společnost ho rozhodně potřebuje,“ napsal anglicky jeden z uživatelů, za což obdržel přes 1600 „lajků“. „Chybíte nám,“ napsal rovněž anglicky další.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5292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DC7565-79DA-4298-B457-CA44FB131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3987"/>
            <a:ext cx="10515600" cy="1325563"/>
          </a:xfrm>
        </p:spPr>
        <p:txBody>
          <a:bodyPr/>
          <a:lstStyle/>
          <a:p>
            <a:r>
              <a:rPr lang="cs-CZ" dirty="0"/>
              <a:t>„Česání patky na Hitlera.“, „Malování knírků fixem.“, „Kreslení Osvětimi pastelkami.“…</a:t>
            </a:r>
          </a:p>
        </p:txBody>
      </p:sp>
    </p:spTree>
    <p:extLst>
      <p:ext uri="{BB962C8B-B14F-4D97-AF65-F5344CB8AC3E}">
        <p14:creationId xmlns:p14="http://schemas.microsoft.com/office/powerpoint/2010/main" val="68422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67BE9D-E782-4ED6-9022-BFAF1AAC5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362" y="365125"/>
            <a:ext cx="5574437" cy="1325563"/>
          </a:xfrm>
        </p:spPr>
        <p:txBody>
          <a:bodyPr/>
          <a:lstStyle/>
          <a:p>
            <a:r>
              <a:rPr lang="cs-CZ" dirty="0"/>
              <a:t>Jednotky </a:t>
            </a:r>
            <a:r>
              <a:rPr lang="cs-CZ" dirty="0" err="1"/>
              <a:t>Einsatzgruppen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534C5B-5EF0-4AD7-B7C0-8BC34A20B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9362" y="1825625"/>
            <a:ext cx="5574437" cy="4351338"/>
          </a:xfrm>
        </p:spPr>
        <p:txBody>
          <a:bodyPr/>
          <a:lstStyle/>
          <a:p>
            <a:r>
              <a:rPr lang="cs-CZ" dirty="0"/>
              <a:t>Jednotka </a:t>
            </a:r>
            <a:r>
              <a:rPr lang="cs-CZ" dirty="0" err="1"/>
              <a:t>Einsatzgruppen</a:t>
            </a:r>
            <a:r>
              <a:rPr lang="cs-CZ" dirty="0"/>
              <a:t> vraždí židovské civilisty, na druhé fotografii likvidují židovské ghetto ve Varšavě; druhá světová válka.</a:t>
            </a:r>
          </a:p>
          <a:p>
            <a:r>
              <a:rPr lang="cs-CZ" dirty="0"/>
              <a:t>Tyto jednotky mají patrně na svědomí celkem asi 2 miliony mrtvých, z toho přibližně 1,3 milionu Židů a desetitisíce Romů, zejména z východní Evropy.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 descr="undefined">
            <a:extLst>
              <a:ext uri="{FF2B5EF4-FFF2-40B4-BE49-F238E27FC236}">
                <a16:creationId xmlns:a16="http://schemas.microsoft.com/office/drawing/2014/main" id="{9661C092-952E-4282-BE6F-3CC5E3E2A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246702" cy="361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BADEFE93-ADEB-4A02-A1F7-1D2396E77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" y="3351014"/>
            <a:ext cx="5200885" cy="350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82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050DDF-4D78-44B9-8498-22509C0FB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513" y="0"/>
            <a:ext cx="7145333" cy="1325563"/>
          </a:xfrm>
        </p:spPr>
        <p:txBody>
          <a:bodyPr/>
          <a:lstStyle/>
          <a:p>
            <a:r>
              <a:rPr lang="cs-CZ" dirty="0"/>
              <a:t>Norimberské rasové zákony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5A27B1-A282-498F-B4C5-0FC4989B9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2505" y="1106902"/>
            <a:ext cx="5863185" cy="5254141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Norimberské zákony zbavily židy a Romy jako tzv. „ne-Árijce“ občanských práv.</a:t>
            </a:r>
          </a:p>
          <a:p>
            <a:r>
              <a:rPr lang="cs-CZ" dirty="0"/>
              <a:t>Dle Norimberských zákonů například židé nesměli uzavírat sňatky s Němci, postupně byla omezována jejich práva na výkon různých povolání, právo pohybu, shromažďování apod.; veškerou romskou populaci mělo podchytit a registrovat speciálně vzniklé Rasově hygienické středisko. </a:t>
            </a:r>
          </a:p>
          <a:p>
            <a:r>
              <a:rPr lang="cs-CZ" dirty="0"/>
              <a:t>Tyto zákony pomohly židy a Romy vyčlenit ze společnosti, dehumanizovat, shromáždit a postupně deportovat do vyhlazovacích táborů.</a:t>
            </a:r>
          </a:p>
        </p:txBody>
      </p:sp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FA9E1AC2-D405-4AC4-A9C7-1BA6E6D0F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15" y="1325563"/>
            <a:ext cx="5717064" cy="400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71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1A8A79-2BD5-4804-A096-796EF8723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155" y="97655"/>
            <a:ext cx="5849645" cy="1593034"/>
          </a:xfrm>
        </p:spPr>
        <p:txBody>
          <a:bodyPr>
            <a:noAutofit/>
          </a:bodyPr>
          <a:lstStyle/>
          <a:p>
            <a:r>
              <a:rPr lang="cs-CZ" sz="2800" dirty="0"/>
              <a:t>Plynová komora vydávaná za sprchu, na druhé fotografii kremační pece, Osvětim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6999CD-8A65-4502-B34D-863C0CF12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55" y="1338606"/>
            <a:ext cx="6326484" cy="483835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Mezi lety 1933 a 1945 nacistické Německo a jeho spojenci založili více než 44 000 táborů a dalších vězeňských míst (včetně ghett), nejznámější je Osvětim.</a:t>
            </a:r>
          </a:p>
          <a:p>
            <a:r>
              <a:rPr lang="cs-CZ" dirty="0"/>
              <a:t>Tábory byly využívány pro masové vyvražďování (např. s pomocí plynových komor), známé dnes jako holokaust. </a:t>
            </a:r>
          </a:p>
          <a:p>
            <a:r>
              <a:rPr lang="cs-CZ" dirty="0"/>
              <a:t>Pokud pod pojmem holokaust chápeme nacistickou perzekuci jako celek, hovoříme o počtu obětí holokaustu mezi 11 až 17 miliony lidí. Mezi tyto oběti patří 6 milionů židů a půl milionu Romů.</a:t>
            </a:r>
          </a:p>
          <a:p>
            <a:endParaRPr lang="cs-CZ" dirty="0"/>
          </a:p>
        </p:txBody>
      </p:sp>
      <p:pic>
        <p:nvPicPr>
          <p:cNvPr id="4" name="Picture 2" descr="Uběhlo 80 let od osvobození koncentračního tábora smrti v Osvětimi.">
            <a:extLst>
              <a:ext uri="{FF2B5EF4-FFF2-40B4-BE49-F238E27FC236}">
                <a16:creationId xmlns:a16="http://schemas.microsoft.com/office/drawing/2014/main" id="{77CAD3E1-A763-420B-966F-D7D705E3E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305683" cy="371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Uběhlo 80 let od osvobození koncentračního tábora smrti v Osvětimi.">
            <a:extLst>
              <a:ext uri="{FF2B5EF4-FFF2-40B4-BE49-F238E27FC236}">
                <a16:creationId xmlns:a16="http://schemas.microsoft.com/office/drawing/2014/main" id="{561F3013-BFF2-4C1F-BE02-A4073E9A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4897"/>
            <a:ext cx="5305683" cy="377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579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304BA1-096C-4AFE-A5F7-7E183FF56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812865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Stranický sjezd NSDAP (nacistická strana</a:t>
            </a:r>
            <a:br>
              <a:rPr lang="cs-CZ" dirty="0"/>
            </a:br>
            <a:r>
              <a:rPr lang="cs-CZ" dirty="0"/>
              <a:t> v Norimberku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AC049E-738B-41E0-B18F-FC0BB28A0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989725"/>
            <a:ext cx="5257799" cy="4351338"/>
          </a:xfrm>
        </p:spPr>
        <p:txBody>
          <a:bodyPr/>
          <a:lstStyle/>
          <a:p>
            <a:r>
              <a:rPr lang="cs-CZ" dirty="0"/>
              <a:t>Adolf Hitler, vůdce NSDAP a Německa v letech 1933-1945 promlouvám k nastoupeným jednotkám a civilistům v Norimberku</a:t>
            </a:r>
            <a:br>
              <a:rPr lang="cs-CZ" dirty="0"/>
            </a:br>
            <a:endParaRPr lang="cs-CZ" dirty="0"/>
          </a:p>
          <a:p>
            <a:r>
              <a:rPr lang="cs-CZ" dirty="0"/>
              <a:t>Tyto veřejné ceremonie měly demonstrovat sílu Německa, jednotu a naprostou oddanost Vůdci (Hitlerovi)</a:t>
            </a:r>
          </a:p>
        </p:txBody>
      </p:sp>
      <p:pic>
        <p:nvPicPr>
          <p:cNvPr id="1026" name="Picture 2" descr="Germany moves to eradicate lingering Nazi laws, some anti-Semitic | The  Times of Israel">
            <a:extLst>
              <a:ext uri="{FF2B5EF4-FFF2-40B4-BE49-F238E27FC236}">
                <a16:creationId xmlns:a16="http://schemas.microsoft.com/office/drawing/2014/main" id="{6BB7D53E-E407-4E09-A0FE-CDB6CA38A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3320"/>
            <a:ext cx="5812865" cy="43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967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44AD9B-7C76-4413-B0A5-604EF0F5C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0900" y="365125"/>
            <a:ext cx="5032900" cy="1325563"/>
          </a:xfrm>
        </p:spPr>
        <p:txBody>
          <a:bodyPr>
            <a:noAutofit/>
          </a:bodyPr>
          <a:lstStyle/>
          <a:p>
            <a:r>
              <a:rPr lang="cs-CZ" sz="3600" dirty="0"/>
              <a:t>Nacistické bombardování Rotterdamu, 1940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348ECF-BB48-409F-A1D8-5052F4756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0900" y="1509204"/>
            <a:ext cx="5752731" cy="5348796"/>
          </a:xfrm>
        </p:spPr>
        <p:txBody>
          <a:bodyPr>
            <a:normAutofit/>
          </a:bodyPr>
          <a:lstStyle/>
          <a:p>
            <a:r>
              <a:rPr lang="cs-CZ" dirty="0"/>
              <a:t>Válečná strategie byla založená na totální likvidaci nepřítele, a to i civilních cílů.</a:t>
            </a:r>
          </a:p>
          <a:p>
            <a:r>
              <a:rPr lang="cs-CZ" dirty="0"/>
              <a:t>Letectvo využívalo tzv. kobercové bombardování, které pokrylo celá města bombami. </a:t>
            </a:r>
          </a:p>
          <a:p>
            <a:r>
              <a:rPr lang="cs-CZ" dirty="0"/>
              <a:t>Celkové ztráty na životech způsobené druhou světovou válkou představují více než 72 milionů lidí.</a:t>
            </a:r>
          </a:p>
        </p:txBody>
      </p:sp>
      <p:pic>
        <p:nvPicPr>
          <p:cNvPr id="3074" name="Picture 2" descr="Bombardování Rotterdamu - Wikiwand">
            <a:extLst>
              <a:ext uri="{FF2B5EF4-FFF2-40B4-BE49-F238E27FC236}">
                <a16:creationId xmlns:a16="http://schemas.microsoft.com/office/drawing/2014/main" id="{1EC78E53-0DAC-4CED-8593-F1A9BDF43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69" y="1083391"/>
            <a:ext cx="60960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521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AB4E3F-71F5-4E99-A54B-8FB254A5E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5480" y="365125"/>
            <a:ext cx="6018320" cy="1325563"/>
          </a:xfrm>
        </p:spPr>
        <p:txBody>
          <a:bodyPr>
            <a:noAutofit/>
          </a:bodyPr>
          <a:lstStyle/>
          <a:p>
            <a:r>
              <a:rPr lang="cs-CZ" sz="2800" dirty="0"/>
              <a:t>„</a:t>
            </a:r>
            <a:r>
              <a:rPr lang="cs-CZ" sz="2800" dirty="0" err="1"/>
              <a:t>Sieg</a:t>
            </a:r>
            <a:r>
              <a:rPr lang="cs-CZ" sz="2800" dirty="0"/>
              <a:t> </a:t>
            </a:r>
            <a:r>
              <a:rPr lang="cs-CZ" sz="2800" dirty="0" err="1"/>
              <a:t>Heil</a:t>
            </a:r>
            <a:r>
              <a:rPr lang="cs-CZ" sz="2800" dirty="0"/>
              <a:t>" během shromáždění v </a:t>
            </a:r>
            <a:r>
              <a:rPr lang="cs-CZ" sz="2800" dirty="0" err="1"/>
              <a:t>Tempelhof-Schöneberg</a:t>
            </a:r>
            <a:r>
              <a:rPr lang="cs-CZ" sz="2800" dirty="0"/>
              <a:t> Berlínská čtvrť </a:t>
            </a:r>
            <a:br>
              <a:rPr lang="cs-CZ" sz="2800" dirty="0"/>
            </a:br>
            <a:r>
              <a:rPr lang="cs-CZ" sz="2800" dirty="0"/>
              <a:t>v roce 1935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6FE565-73F0-4F4E-9EF0-93124C5B6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3822" y="1690688"/>
            <a:ext cx="6825098" cy="5087184"/>
          </a:xfrm>
        </p:spPr>
        <p:txBody>
          <a:bodyPr>
            <a:normAutofit/>
          </a:bodyPr>
          <a:lstStyle/>
          <a:p>
            <a:r>
              <a:rPr lang="cs-CZ" dirty="0"/>
              <a:t>Nacistický pozdrav lidově známý jako „hajlování“ je gesto, které bylo používáno jako pozdrav v nacistickém Německu. </a:t>
            </a:r>
          </a:p>
          <a:p>
            <a:r>
              <a:rPr lang="cs-CZ" dirty="0"/>
              <a:t>Pozdrav se provádí natažením pravé paže z ramene do vzduchu nataženou rukou. Osoba nabízející pozdrav obvykle řekla "</a:t>
            </a:r>
            <a:r>
              <a:rPr lang="cs-CZ" dirty="0" err="1"/>
              <a:t>Heil</a:t>
            </a:r>
            <a:r>
              <a:rPr lang="cs-CZ" dirty="0"/>
              <a:t> Hitler!" ("Sláva Hitlerovi!'),nebo "</a:t>
            </a:r>
            <a:r>
              <a:rPr lang="cs-CZ" dirty="0" err="1"/>
              <a:t>Sieg</a:t>
            </a:r>
            <a:r>
              <a:rPr lang="cs-CZ" dirty="0"/>
              <a:t> </a:t>
            </a:r>
            <a:r>
              <a:rPr lang="cs-CZ" dirty="0" err="1"/>
              <a:t>Heil</a:t>
            </a:r>
            <a:r>
              <a:rPr lang="cs-CZ" dirty="0"/>
              <a:t>!" ("Sláva vítězství!").</a:t>
            </a:r>
          </a:p>
          <a:p>
            <a:r>
              <a:rPr lang="cs-CZ" dirty="0"/>
              <a:t>Signalizoval poslušnost vůdci strany, Adolfu Hitlerovi, a oslavoval rasově definovaný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/>
              <a:t>německý národ (a později německé válečné úsilí).</a:t>
            </a:r>
          </a:p>
        </p:txBody>
      </p:sp>
      <p:pic>
        <p:nvPicPr>
          <p:cNvPr id="2050" name="Picture 2" descr="nedefinovaný">
            <a:extLst>
              <a:ext uri="{FF2B5EF4-FFF2-40B4-BE49-F238E27FC236}">
                <a16:creationId xmlns:a16="http://schemas.microsoft.com/office/drawing/2014/main" id="{58BA1CD2-218A-456A-9C80-1F5BCDC2B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3" y="0"/>
            <a:ext cx="4829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926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0A2549-9030-4A69-86CB-348A2A83C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099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Jakými způsoby je na fotografiích a ve zdrojích ze současnosti odkazováno na nacistickou ideologii? </a:t>
            </a:r>
          </a:p>
        </p:txBody>
      </p:sp>
    </p:spTree>
    <p:extLst>
      <p:ext uri="{BB962C8B-B14F-4D97-AF65-F5344CB8AC3E}">
        <p14:creationId xmlns:p14="http://schemas.microsoft.com/office/powerpoint/2010/main" val="3799198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A9314-39DE-4DF2-97ED-186EE59A7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557" y="176588"/>
            <a:ext cx="11799683" cy="1325563"/>
          </a:xfrm>
        </p:spPr>
        <p:txBody>
          <a:bodyPr>
            <a:noAutofit/>
          </a:bodyPr>
          <a:lstStyle/>
          <a:p>
            <a:r>
              <a:rPr lang="cs-CZ" sz="2800" dirty="0" err="1"/>
              <a:t>Elon</a:t>
            </a:r>
            <a:r>
              <a:rPr lang="cs-CZ" sz="2800" dirty="0"/>
              <a:t> Musk při projevu po inauguraci Donalda Trumpa, 2025 / Steve </a:t>
            </a:r>
            <a:r>
              <a:rPr lang="cs-CZ" sz="2800" dirty="0" err="1"/>
              <a:t>Bannon</a:t>
            </a:r>
            <a:r>
              <a:rPr lang="cs-CZ" sz="2800" dirty="0"/>
              <a:t> během oslavného proslovu o  Donaldu Trumpovi, 2025 / Demonstrace proti Islámu v Brně, 2015</a:t>
            </a:r>
          </a:p>
        </p:txBody>
      </p:sp>
      <p:pic>
        <p:nvPicPr>
          <p:cNvPr id="4098" name="Picture 2" descr="Elon Musk responds to backlash over gesture at Donald Trump rally">
            <a:extLst>
              <a:ext uri="{FF2B5EF4-FFF2-40B4-BE49-F238E27FC236}">
                <a16:creationId xmlns:a16="http://schemas.microsoft.com/office/drawing/2014/main" id="{5A8EC3E6-D3F9-43CA-832A-54FBC7E22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7" y="1431608"/>
            <a:ext cx="4821791" cy="271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alší Trumpův spojenec zdravil gestem, které se jeví jako hajlování -  Seznam Zprávy">
            <a:extLst>
              <a:ext uri="{FF2B5EF4-FFF2-40B4-BE49-F238E27FC236}">
                <a16:creationId xmlns:a16="http://schemas.microsoft.com/office/drawing/2014/main" id="{2D12B5B2-4CD0-4ED3-AD88-0DC42DABD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07" y="4164448"/>
            <a:ext cx="4795641" cy="269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0FD3F27E-3A54-497D-AD28-171A719B1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696" y="1635708"/>
            <a:ext cx="6686747" cy="501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05229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89F7BA85524EB42AF4FF631EB6239E7" ma:contentTypeVersion="8" ma:contentTypeDescription="Vytvoří nový dokument" ma:contentTypeScope="" ma:versionID="efcc2fa3241700ab1446e21fbddd79c4">
  <xsd:schema xmlns:xsd="http://www.w3.org/2001/XMLSchema" xmlns:xs="http://www.w3.org/2001/XMLSchema" xmlns:p="http://schemas.microsoft.com/office/2006/metadata/properties" xmlns:ns2="bc6afe3e-7015-44d6-878d-5ba4d7b742d3" targetNamespace="http://schemas.microsoft.com/office/2006/metadata/properties" ma:root="true" ma:fieldsID="c89b63a225e467218a91a416e7815b62" ns2:_="">
    <xsd:import namespace="bc6afe3e-7015-44d6-878d-5ba4d7b742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afe3e-7015-44d6-878d-5ba4d7b742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E9FC99-79CA-44F4-ACEA-CEB608571F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6afe3e-7015-44d6-878d-5ba4d7b742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A5EA97-40CC-4A2F-9391-DFA55576D9AB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bc6afe3e-7015-44d6-878d-5ba4d7b742d3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CCB5801-315D-4B82-B594-A49B4A67E5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1539</TotalTime>
  <Words>1052</Words>
  <Application>Microsoft Office PowerPoint</Application>
  <PresentationFormat>Širokoúhlá obrazovka</PresentationFormat>
  <Paragraphs>49</Paragraphs>
  <Slides>16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Lumin Serif</vt:lpstr>
      <vt:lpstr>Noticia Text</vt:lpstr>
      <vt:lpstr>Motiv Office</vt:lpstr>
      <vt:lpstr>Obdiv k Hitlerovi: svoboda slova, nebo extremismus?</vt:lpstr>
      <vt:lpstr>Jednotky Einsatzgruppen</vt:lpstr>
      <vt:lpstr>Norimberské rasové zákony</vt:lpstr>
      <vt:lpstr>Plynová komora vydávaná za sprchu, na druhé fotografii kremační pece, Osvětim </vt:lpstr>
      <vt:lpstr>Stranický sjezd NSDAP (nacistická strana  v Norimberku </vt:lpstr>
      <vt:lpstr>Nacistické bombardování Rotterdamu, 1940</vt:lpstr>
      <vt:lpstr>„Sieg Heil" během shromáždění v Tempelhof-Schöneberg Berlínská čtvrť  v roce 1935</vt:lpstr>
      <vt:lpstr>Jakými způsoby je na fotografiích a ve zdrojích ze současnosti odkazováno na nacistickou ideologii? </vt:lpstr>
      <vt:lpstr>Elon Musk při projevu po inauguraci Donalda Trumpa, 2025 / Steve Bannon během oslavného proslovu o  Donaldu Trumpovi, 2025 / Demonstrace proti Islámu v Brně, 2015</vt:lpstr>
      <vt:lpstr>Jews in Europe face rising antisemitism: report, 7. 11. 2024</vt:lpstr>
      <vt:lpstr>Rasově motivované útoky na Romy v České republice</vt:lpstr>
      <vt:lpstr>Neonacistický průvod v Charlottesville, USA, 2017</vt:lpstr>
      <vt:lpstr>"Můj největší umělecký výkon." Raper Kanye West prodává trička s hákovým křížem, ČTK, 11. 2. 2025 / Nakladatelství prodávalo hrnky a trička s Hitlerem. Přáli si to zákazníci, tvrdí; iRozhlas, 22. 2. 2017</vt:lpstr>
      <vt:lpstr>Na TikToku trendují příspěvky s Hitlerovými proslovy, mají statisíce lajků a jsou obtížně regulovatelné, Deník N, 25. 9. 2024, část I.</vt:lpstr>
      <vt:lpstr>Na TikToku trendují příspěvky s Hitlerovými proslovy, mají statisíce lajků a jsou obtížně regulovatelné, Deník N, 25. 9. 2024, část II.</vt:lpstr>
      <vt:lpstr>„Česání patky na Hitlera.“, „Malování knírků fixem.“, „Kreslení Osvětimi pastelkami.“…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Žalský Pavel - učitel</dc:creator>
  <cp:lastModifiedBy>Franc Daniel</cp:lastModifiedBy>
  <cp:revision>29</cp:revision>
  <dcterms:created xsi:type="dcterms:W3CDTF">2025-02-23T20:09:44Z</dcterms:created>
  <dcterms:modified xsi:type="dcterms:W3CDTF">2025-08-05T06:46:10Z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0x010100789F7BA85524EB42AF4FF631EB6239E7</vt:lpwstr>
  </property>
</Properties>
</file>