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352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651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4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20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80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25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89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98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0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25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60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98C6F-1E0C-4BBA-A1B5-FA7A44D435F6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15B95-48FF-4215-A4D9-098E53907A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03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253205/Project%20manager" TargetMode="External"/><Relationship Id="rId2" Type="http://schemas.openxmlformats.org/officeDocument/2006/relationships/hyperlink" Target="https://commons.wikimedia.org/wiki/File:Family_3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lickr.com/photos/savoirenactes/7593070326/" TargetMode="External"/><Relationship Id="rId5" Type="http://schemas.openxmlformats.org/officeDocument/2006/relationships/hyperlink" Target="https://commons.wikimedia.org/wiki/File:Food_court_(malaysia).jpg" TargetMode="External"/><Relationship Id="rId4" Type="http://schemas.openxmlformats.org/officeDocument/2006/relationships/hyperlink" Target="https://pixabay.com/en/family-father-mother-child-girl-46958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Příjmy a výdaje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0192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rozpočtů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Pokud se příjmy a výdaje rovnají, pak se takový rozpočet nazývá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vyrovnaný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Pokud nám po odečtení výdajů něco zbývá, pak máme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přebytkový rozpočet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Pokud ale výdaje převyšují příjmy, pak máme tzv.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schodkový rozpočet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87025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Rodina Pivoňkova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Pivoňkovi jsou rodina o čtyřech členech. Podíváme se blíže na jejich rozpočet.</a:t>
            </a:r>
          </a:p>
          <a:p>
            <a:r>
              <a:rPr lang="cs-CZ" b="1" dirty="0">
                <a:solidFill>
                  <a:srgbClr val="FF0000"/>
                </a:solidFill>
              </a:rPr>
              <a:t>Příjmy</a:t>
            </a:r>
          </a:p>
          <a:p>
            <a:r>
              <a:rPr lang="cs-CZ" b="1" dirty="0"/>
              <a:t>7 600 Kč</a:t>
            </a:r>
            <a:endParaRPr lang="cs-CZ" dirty="0"/>
          </a:p>
          <a:p>
            <a:r>
              <a:rPr lang="cs-CZ" b="1" dirty="0"/>
              <a:t>35 000 Kč  </a:t>
            </a:r>
            <a:r>
              <a:rPr lang="cs-CZ" dirty="0"/>
              <a:t>(oba příjmy jsou po zdanění – čistý příjem)</a:t>
            </a:r>
          </a:p>
          <a:p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Výdaje</a:t>
            </a:r>
          </a:p>
          <a:p>
            <a:r>
              <a:rPr lang="cs-CZ" dirty="0"/>
              <a:t>Náklady na bydlení (elektřina, plyn, voda) </a:t>
            </a:r>
            <a:r>
              <a:rPr lang="cs-CZ" b="1" dirty="0"/>
              <a:t>3 000 Kč</a:t>
            </a:r>
          </a:p>
          <a:p>
            <a:r>
              <a:rPr lang="cs-CZ" dirty="0"/>
              <a:t>Telefony </a:t>
            </a:r>
            <a:r>
              <a:rPr lang="cs-CZ" b="1" dirty="0"/>
              <a:t>1 000 Kč</a:t>
            </a:r>
          </a:p>
          <a:p>
            <a:r>
              <a:rPr lang="cs-CZ" dirty="0"/>
              <a:t>Nákupy potravin </a:t>
            </a:r>
            <a:r>
              <a:rPr lang="cs-CZ" b="1" dirty="0"/>
              <a:t>8 000 Kč</a:t>
            </a:r>
          </a:p>
          <a:p>
            <a:r>
              <a:rPr lang="cs-CZ" dirty="0"/>
              <a:t>Provoz auta </a:t>
            </a:r>
            <a:r>
              <a:rPr lang="cs-CZ" b="1" dirty="0"/>
              <a:t>3 000 Kč</a:t>
            </a:r>
          </a:p>
          <a:p>
            <a:r>
              <a:rPr lang="cs-CZ" dirty="0"/>
              <a:t>Osobní výdaje rodičů </a:t>
            </a:r>
            <a:r>
              <a:rPr lang="cs-CZ" b="1" dirty="0"/>
              <a:t>4 000 Kč</a:t>
            </a:r>
          </a:p>
          <a:p>
            <a:r>
              <a:rPr lang="cs-CZ" dirty="0"/>
              <a:t>Úvěr na auto </a:t>
            </a:r>
            <a:r>
              <a:rPr lang="cs-CZ" b="1" dirty="0"/>
              <a:t>5 000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796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Spočítej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jsou souhrnné příjmy.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Jaké jsou souhrnné výdaje.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Do kterého typu rozpočtu výsledek rozpočtu zařadíš?</a:t>
            </a:r>
          </a:p>
          <a:p>
            <a:endParaRPr lang="cs-CZ" dirty="0"/>
          </a:p>
        </p:txBody>
      </p:sp>
      <p:pic>
        <p:nvPicPr>
          <p:cNvPr id="4098" name="Picture 2" descr="Kalkulačka, Ruka, Vypočítat, Počít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830" y="1371599"/>
            <a:ext cx="4201571" cy="2783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343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Spočítej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si správně počítal, zjistil(a) jsi, že rodina má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přebytkový rozpočet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Jaké máš návrhy se zbylým zůstatkem?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149080"/>
            <a:ext cx="2060426" cy="2060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8023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Zamysli 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Zkuste vytvořit plán pro rodinu, osobu, která má vyšší výdaje než příjmy</a:t>
            </a:r>
          </a:p>
          <a:p>
            <a:endParaRPr lang="cs-CZ" dirty="0"/>
          </a:p>
          <a:p>
            <a:r>
              <a:rPr lang="cs-CZ" dirty="0" smtClean="0"/>
              <a:t>………………..</a:t>
            </a:r>
          </a:p>
          <a:p>
            <a:r>
              <a:rPr lang="cs-CZ" dirty="0" smtClean="0"/>
              <a:t>………………..</a:t>
            </a:r>
          </a:p>
          <a:p>
            <a:r>
              <a:rPr lang="cs-CZ" dirty="0" smtClean="0"/>
              <a:t>………………..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064" y="3009111"/>
            <a:ext cx="3255963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3693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Vytvořeno podle </a:t>
            </a:r>
            <a:r>
              <a:rPr lang="cs-CZ" sz="1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Mgr. Lucie </a:t>
            </a:r>
            <a:r>
              <a:rPr lang="cs-CZ" sz="1800" i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Barillové</a:t>
            </a:r>
            <a:r>
              <a:rPr lang="cs-CZ" sz="1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.</a:t>
            </a:r>
            <a:r>
              <a:rPr lang="cs-CZ" sz="1800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r>
              <a:rPr lang="cs-CZ" sz="18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Dostupné z Metodického portálu www.rvp.cz; ISSN 1802-4785. </a:t>
            </a:r>
            <a:endParaRPr lang="cs-CZ" sz="1800" dirty="0" smtClean="0"/>
          </a:p>
          <a:p>
            <a:r>
              <a:rPr lang="cs-CZ" sz="1800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Odkazy:</a:t>
            </a:r>
          </a:p>
          <a:p>
            <a:pPr marL="0" indent="0">
              <a:buNone/>
            </a:pPr>
            <a:r>
              <a:rPr lang="cs-CZ" altLang="cs-CZ" sz="1800" dirty="0" smtClean="0"/>
              <a:t>[cit. 2016-08-11]. Dostupné pod licencí Public </a:t>
            </a:r>
            <a:r>
              <a:rPr lang="cs-CZ" altLang="cs-CZ" sz="1800" dirty="0" err="1" smtClean="0"/>
              <a:t>domain</a:t>
            </a:r>
            <a:r>
              <a:rPr lang="cs-CZ" altLang="cs-CZ" sz="1800" dirty="0" smtClean="0"/>
              <a:t> na WWW:</a:t>
            </a:r>
            <a:endParaRPr lang="cs-CZ" sz="1800" dirty="0" smtClean="0">
              <a:effectLst/>
              <a:hlinkClick r:id="rId2"/>
            </a:endParaRPr>
          </a:p>
          <a:p>
            <a:r>
              <a:rPr lang="cs-CZ" sz="1800" dirty="0" smtClean="0">
                <a:effectLst/>
                <a:hlinkClick r:id="rId2"/>
              </a:rPr>
              <a:t>https://commons.wikimedia.org/wiki/File:Family_3.svg</a:t>
            </a:r>
            <a:r>
              <a:rPr lang="cs-CZ" sz="1800" dirty="0" smtClean="0">
                <a:effectLst/>
              </a:rPr>
              <a:t> rodina</a:t>
            </a:r>
          </a:p>
          <a:p>
            <a:r>
              <a:rPr lang="cs-CZ" sz="1800" dirty="0" smtClean="0">
                <a:effectLst/>
                <a:hlinkClick r:id="rId3"/>
              </a:rPr>
              <a:t>https://openclipart.org/detail/253205/Project%20manager</a:t>
            </a:r>
            <a:r>
              <a:rPr lang="cs-CZ" sz="1800" dirty="0" smtClean="0">
                <a:effectLst/>
              </a:rPr>
              <a:t> </a:t>
            </a:r>
            <a:r>
              <a:rPr lang="cs-CZ" sz="1800" dirty="0" err="1" smtClean="0">
                <a:effectLst/>
              </a:rPr>
              <a:t>managerka</a:t>
            </a:r>
            <a:endParaRPr lang="cs-CZ" sz="1800" dirty="0" smtClean="0">
              <a:effectLst/>
            </a:endParaRPr>
          </a:p>
          <a:p>
            <a:r>
              <a:rPr lang="cs-CZ" sz="1800" dirty="0" smtClean="0">
                <a:effectLst/>
                <a:hlinkClick r:id="rId4"/>
              </a:rPr>
              <a:t>https://pixabay.com/en/family-father-mother-child-girl-469580/</a:t>
            </a:r>
            <a:r>
              <a:rPr lang="cs-CZ" sz="1800" dirty="0" smtClean="0">
                <a:effectLst/>
              </a:rPr>
              <a:t> rodina</a:t>
            </a:r>
          </a:p>
          <a:p>
            <a:endParaRPr lang="cs-CZ" altLang="cs-CZ" sz="1800" dirty="0" smtClean="0"/>
          </a:p>
          <a:p>
            <a:pPr marL="0" indent="0">
              <a:buNone/>
            </a:pPr>
            <a:r>
              <a:rPr lang="cs-CZ" altLang="cs-CZ" sz="1800" dirty="0"/>
              <a:t>[cit. 2016-08-11]. Dostupné pod licencí </a:t>
            </a:r>
            <a:r>
              <a:rPr lang="cs-CZ" altLang="cs-CZ" sz="1800" dirty="0" err="1"/>
              <a:t>Creative</a:t>
            </a:r>
            <a:r>
              <a:rPr lang="cs-CZ" altLang="cs-CZ" sz="1800" dirty="0"/>
              <a:t> </a:t>
            </a:r>
            <a:r>
              <a:rPr lang="cs-CZ" altLang="cs-CZ" sz="1800" dirty="0" err="1"/>
              <a:t>commons</a:t>
            </a:r>
            <a:r>
              <a:rPr lang="cs-CZ" altLang="cs-CZ" sz="1800" dirty="0"/>
              <a:t> na WWW:</a:t>
            </a:r>
            <a:endParaRPr lang="cs-CZ" sz="1800" dirty="0">
              <a:hlinkClick r:id="rId5"/>
            </a:endParaRPr>
          </a:p>
          <a:p>
            <a:r>
              <a:rPr lang="cs-CZ" sz="1800" dirty="0" smtClean="0">
                <a:effectLst/>
                <a:hlinkClick r:id="rId5"/>
              </a:rPr>
              <a:t>https://commons.wikimedia.org/wiki/File:Food_court_(malaysia).jpg</a:t>
            </a:r>
            <a:r>
              <a:rPr lang="cs-CZ" sz="1800" dirty="0" smtClean="0">
                <a:effectLst/>
              </a:rPr>
              <a:t> příbor</a:t>
            </a:r>
          </a:p>
          <a:p>
            <a:r>
              <a:rPr lang="cs-CZ" sz="1800" dirty="0" smtClean="0">
                <a:effectLst/>
                <a:hlinkClick r:id="rId6"/>
              </a:rPr>
              <a:t>https://www.flickr.com/photos/savoirenactes/7593070326/</a:t>
            </a:r>
            <a:r>
              <a:rPr lang="cs-CZ" sz="1800" dirty="0" smtClean="0">
                <a:effectLst/>
              </a:rPr>
              <a:t> dívka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42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Úkol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 si, že máš k dispozici 50 000,- Kč. Co bys za ně pořídil(a)?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20" y="3026861"/>
            <a:ext cx="3768065" cy="31501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178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Můžeme definovat jako </a:t>
            </a:r>
            <a:r>
              <a:rPr lang="cs-CZ" dirty="0" smtClean="0">
                <a:solidFill>
                  <a:srgbClr val="FF0000"/>
                </a:solidFill>
              </a:rPr>
              <a:t>finanční plán na různě dlouhé období</a:t>
            </a:r>
            <a:r>
              <a:rPr lang="cs-CZ" dirty="0" smtClean="0"/>
              <a:t> (měsíc, rok…).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Druhy rozpočtů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r>
              <a:rPr lang="cs-CZ" dirty="0" smtClean="0"/>
              <a:t>domácnosti</a:t>
            </a:r>
          </a:p>
          <a:p>
            <a:r>
              <a:rPr lang="cs-CZ" dirty="0" smtClean="0"/>
              <a:t>firemní, státní, města…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833" y="2764450"/>
            <a:ext cx="1946391" cy="179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41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tvorbě rozpočtu je nutné dbát na to, aby </a:t>
            </a:r>
            <a:r>
              <a:rPr lang="cs-CZ" dirty="0" smtClean="0">
                <a:solidFill>
                  <a:srgbClr val="FF0000"/>
                </a:solidFill>
              </a:rPr>
              <a:t>po odečtení výdajů rodině zbyla i rezerva</a:t>
            </a:r>
            <a:r>
              <a:rPr lang="cs-CZ" dirty="0" smtClean="0"/>
              <a:t>, např. z důvodu náhlého výpadku příjmů nebo na nenadálé výdaje.</a:t>
            </a:r>
            <a:endParaRPr lang="cs-CZ" dirty="0"/>
          </a:p>
        </p:txBody>
      </p:sp>
      <p:pic>
        <p:nvPicPr>
          <p:cNvPr id="1026" name="Picture 2" descr="Bílý Muž, 3D Muž, Izolovaný, 3D, Model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237" y="3014196"/>
            <a:ext cx="2805113" cy="28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48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Úkol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členů má vaše rodina?</a:t>
            </a:r>
          </a:p>
          <a:p>
            <a:r>
              <a:rPr lang="cs-CZ" dirty="0" smtClean="0"/>
              <a:t>Na list papíru nakresli všechny členy vaší rodiny, včetně domácích mazlíčků, a zapiš k jednotlivým osobám jejich nejdůležitější potřeby.</a:t>
            </a:r>
          </a:p>
          <a:p>
            <a:endParaRPr lang="cs-CZ" dirty="0"/>
          </a:p>
        </p:txBody>
      </p:sp>
      <p:pic>
        <p:nvPicPr>
          <p:cNvPr id="2050" name="Picture 2" descr="Prehistorický, Mamut, Rod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694" y="3483218"/>
            <a:ext cx="3831104" cy="2693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129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Plat (mzda) každé profese se pohybuje na různé úrovni. Roli hraje vzdělání, platové možnosti firmy, zkušenosti…</a:t>
            </a:r>
          </a:p>
          <a:p>
            <a:endParaRPr lang="cs-CZ" dirty="0" smtClean="0"/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Úkol: Odhadni a poté vyhledej, jaké jsou platy jednotlivých profesí:</a:t>
            </a:r>
          </a:p>
          <a:p>
            <a:r>
              <a:rPr lang="cs-CZ" dirty="0" smtClean="0"/>
              <a:t>Zdravotní sestra</a:t>
            </a:r>
          </a:p>
          <a:p>
            <a:r>
              <a:rPr lang="cs-CZ" dirty="0" smtClean="0"/>
              <a:t>Prodavač/</a:t>
            </a:r>
            <a:r>
              <a:rPr lang="cs-CZ" dirty="0" err="1" smtClean="0"/>
              <a:t>ka</a:t>
            </a:r>
            <a:endParaRPr lang="cs-CZ" dirty="0" smtClean="0"/>
          </a:p>
          <a:p>
            <a:r>
              <a:rPr lang="cs-CZ" dirty="0" smtClean="0"/>
              <a:t>Advokát</a:t>
            </a:r>
          </a:p>
          <a:p>
            <a:r>
              <a:rPr lang="cs-CZ" dirty="0" smtClean="0"/>
              <a:t>Zubní lékař/</a:t>
            </a:r>
            <a:r>
              <a:rPr lang="cs-CZ" dirty="0" err="1" smtClean="0"/>
              <a:t>ka</a:t>
            </a:r>
            <a:endParaRPr lang="cs-CZ" dirty="0" smtClean="0"/>
          </a:p>
          <a:p>
            <a:r>
              <a:rPr lang="cs-CZ" dirty="0" smtClean="0"/>
              <a:t>Kadeřník/</a:t>
            </a:r>
            <a:r>
              <a:rPr lang="cs-CZ" dirty="0" err="1" smtClean="0"/>
              <a:t>ce</a:t>
            </a:r>
            <a:endParaRPr lang="cs-CZ" dirty="0" smtClean="0"/>
          </a:p>
          <a:p>
            <a:r>
              <a:rPr lang="cs-CZ" dirty="0" smtClean="0"/>
              <a:t>Pilot</a:t>
            </a:r>
          </a:p>
          <a:p>
            <a:endParaRPr lang="cs-CZ" dirty="0" smtClean="0"/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Vyhledej, které profese jsou nejžádanější.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937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to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např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endParaRPr lang="cs-CZ" dirty="0" smtClean="0"/>
          </a:p>
          <a:p>
            <a:r>
              <a:rPr lang="cs-CZ" dirty="0" smtClean="0"/>
              <a:t>Kultura</a:t>
            </a:r>
          </a:p>
          <a:p>
            <a:r>
              <a:rPr lang="cs-CZ" dirty="0" smtClean="0"/>
              <a:t>Oblečení</a:t>
            </a:r>
          </a:p>
          <a:p>
            <a:r>
              <a:rPr lang="cs-CZ" dirty="0" smtClean="0"/>
              <a:t>Bydlení</a:t>
            </a:r>
          </a:p>
          <a:p>
            <a:r>
              <a:rPr lang="cs-CZ" dirty="0" smtClean="0"/>
              <a:t>Stravování</a:t>
            </a:r>
          </a:p>
          <a:p>
            <a:r>
              <a:rPr lang="cs-CZ" dirty="0" smtClean="0"/>
              <a:t>Vzdělávání…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3074" name="Picture 2" descr="Taška, Nakupování, Výdaj, Supermark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774" y="1252632"/>
            <a:ext cx="3000634" cy="4502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9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Výdaje mohou být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pravidelné.</a:t>
            </a:r>
          </a:p>
          <a:p>
            <a:r>
              <a:rPr lang="cs-CZ" dirty="0" smtClean="0"/>
              <a:t>Nájem, doprava, výdaje za elektřinu, plyn, vodu, internet, nákupy potravin, telefony</a:t>
            </a:r>
          </a:p>
          <a:p>
            <a:endParaRPr lang="cs-CZ" dirty="0" smtClean="0"/>
          </a:p>
          <a:p>
            <a:r>
              <a:rPr lang="cs-CZ" dirty="0" smtClean="0"/>
              <a:t>A </a:t>
            </a:r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nepravidelné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Na kulturu, restauraci, oblečení, obuv, zájmovou činnost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768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Úkol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Navštiv obchod s potravinami a zjisti ceny následujících potravin: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Mléko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Máslo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kg banánů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Obyčejný chléb (celý, nebalený)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Bílý jogurt </a:t>
            </a:r>
          </a:p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Špagety </a:t>
            </a:r>
          </a:p>
          <a:p>
            <a:pPr marL="0" indent="0">
              <a:buNone/>
            </a:pPr>
            <a:r>
              <a:rPr lang="cs-CZ" dirty="0" smtClean="0"/>
              <a:t>Ve skupině pak diskutujte, proč se vaše závěry liší.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14918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489</Words>
  <Application>Microsoft Office PowerPoint</Application>
  <PresentationFormat>Širokoúhlá obrazovka</PresentationFormat>
  <Paragraphs>96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DejaVu Sans</vt:lpstr>
      <vt:lpstr>Motiv Office</vt:lpstr>
      <vt:lpstr>Příjmy a výdaje </vt:lpstr>
      <vt:lpstr>Úkol</vt:lpstr>
      <vt:lpstr>Rozpočet</vt:lpstr>
      <vt:lpstr>Rozpočet</vt:lpstr>
      <vt:lpstr>Úkol</vt:lpstr>
      <vt:lpstr>Příjmy</vt:lpstr>
      <vt:lpstr>Výdaje</vt:lpstr>
      <vt:lpstr>Výdaje</vt:lpstr>
      <vt:lpstr>Úkol</vt:lpstr>
      <vt:lpstr>Druhy rozpočtů</vt:lpstr>
      <vt:lpstr>Rodina Pivoňkova</vt:lpstr>
      <vt:lpstr>Spočítej</vt:lpstr>
      <vt:lpstr>Spočítej</vt:lpstr>
      <vt:lpstr>Zamysli se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Příjmy a výdaje </dc:title>
  <dc:creator>Reditelka</dc:creator>
  <cp:lastModifiedBy>Reditelka</cp:lastModifiedBy>
  <cp:revision>4</cp:revision>
  <dcterms:created xsi:type="dcterms:W3CDTF">2024-03-04T05:08:04Z</dcterms:created>
  <dcterms:modified xsi:type="dcterms:W3CDTF">2024-03-04T05:37:12Z</dcterms:modified>
</cp:coreProperties>
</file>