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71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84" autoAdjust="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62D80-FCCF-417B-99FC-3F4B9E852643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3BD40-5057-4E72-87BF-40CE14F40A7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9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9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99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744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283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4891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2885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904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71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01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53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5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64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49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61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04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61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14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B6207-E6AA-4C63-BFD5-D5EF39168199}" type="datetimeFigureOut">
              <a:rPr lang="cs-CZ" smtClean="0"/>
              <a:pPr/>
              <a:t>19.01.2025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78A0ED-D78E-49FE-AFD5-D1D37C7AD1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20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ts.cz/vpm/3091-kenotaf-milada-horakova/" TargetMode="External"/><Relationship Id="rId2" Type="http://schemas.openxmlformats.org/officeDocument/2006/relationships/hyperlink" Target="https://www.ceskatelevize.cz/lide/milada-horakova/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620689"/>
            <a:ext cx="7175351" cy="1656184"/>
          </a:xfrm>
          <a:effectLst/>
        </p:spPr>
        <p:txBody>
          <a:bodyPr/>
          <a:lstStyle/>
          <a:p>
            <a:pPr marL="182880" indent="0" algn="ctr">
              <a:buNone/>
            </a:pPr>
            <a:r>
              <a:rPr lang="cs-CZ" dirty="0" smtClean="0">
                <a:effectLst/>
              </a:rPr>
              <a:t> Milada Horáková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400" dirty="0" smtClean="0"/>
              <a:t>       </a:t>
            </a:r>
            <a:r>
              <a:rPr lang="cs-CZ" sz="2400" dirty="0" smtClean="0">
                <a:effectLst/>
              </a:rPr>
              <a:t>25</a:t>
            </a:r>
            <a:r>
              <a:rPr lang="cs-CZ" sz="2400" dirty="0" smtClean="0">
                <a:effectLst/>
              </a:rPr>
              <a:t>. 12. 1901 – </a:t>
            </a:r>
            <a:r>
              <a:rPr lang="cs-CZ" sz="2400" dirty="0" smtClean="0">
                <a:effectLst/>
              </a:rPr>
              <a:t>27</a:t>
            </a:r>
            <a:r>
              <a:rPr lang="cs-CZ" sz="2400" dirty="0" smtClean="0">
                <a:effectLst/>
              </a:rPr>
              <a:t>. 6. 1950</a:t>
            </a:r>
            <a:endParaRPr lang="cs-CZ" dirty="0">
              <a:effectLst/>
            </a:endParaRPr>
          </a:p>
        </p:txBody>
      </p:sp>
      <p:pic>
        <p:nvPicPr>
          <p:cNvPr id="2050" name="Picture 2" descr="https://img.ceskatelevize.cz/cache/216x288/lideCT/photos/cards/medium/6562.jpg?14353308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64" y="2276873"/>
            <a:ext cx="3078340" cy="410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283968" y="6550223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Autoři lekce: Jana Štybnarová, Jana Chiah, Roman Ziegler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2488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857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2400" b="1" dirty="0">
                <a:solidFill>
                  <a:srgbClr val="00B050"/>
                </a:solidFill>
              </a:rPr>
              <a:t>Použité </a:t>
            </a:r>
            <a:r>
              <a:rPr lang="cs-CZ" sz="2400" b="1" dirty="0" smtClean="0">
                <a:solidFill>
                  <a:srgbClr val="00B050"/>
                </a:solidFill>
              </a:rPr>
              <a:t>zdroje obrázků:</a:t>
            </a:r>
          </a:p>
          <a:p>
            <a:pPr>
              <a:buFontTx/>
              <a:buChar char="-"/>
            </a:pPr>
            <a:endParaRPr lang="cs-CZ" sz="2400" b="1" dirty="0">
              <a:solidFill>
                <a:srgbClr val="00B050"/>
              </a:solidFill>
              <a:latin typeface="Franklin Gothic Book" pitchFamily="34" charset="0"/>
            </a:endParaRPr>
          </a:p>
          <a:p>
            <a:pPr>
              <a:buFontTx/>
              <a:buChar char="-"/>
            </a:pPr>
            <a:endParaRPr lang="cs-CZ" sz="1800" dirty="0" smtClean="0">
              <a:latin typeface="Franklin Gothic Book" pitchFamily="34" charset="0"/>
            </a:endParaRPr>
          </a:p>
          <a:p>
            <a:pPr marL="4572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://www.ceskatelevize.cz/lide/milada-horakova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 marL="45720" indent="0">
              <a:buNone/>
            </a:pPr>
            <a:endParaRPr lang="cs-CZ" sz="1800" dirty="0">
              <a:latin typeface="Franklin Gothic Book" pitchFamily="34" charset="0"/>
            </a:endParaRPr>
          </a:p>
          <a:p>
            <a:pPr marL="45720" indent="0">
              <a:buNone/>
            </a:pPr>
            <a:r>
              <a:rPr lang="cs-CZ" dirty="0">
                <a:hlinkClick r:id="rId3"/>
              </a:rPr>
              <a:t>https://www.vets.cz/vpm/3091-kenotaf-milada-horakova/</a:t>
            </a:r>
            <a:endParaRPr lang="cs-CZ" sz="1800" dirty="0">
              <a:latin typeface="Franklin Gothic Book" pitchFamily="34" charset="0"/>
            </a:endParaRPr>
          </a:p>
          <a:p>
            <a:pPr marL="45720" indent="0">
              <a:buNone/>
            </a:pPr>
            <a:endParaRPr lang="cs-CZ" sz="1800" dirty="0" smtClean="0">
              <a:latin typeface="Franklin Gothic Book" pitchFamily="34" charset="0"/>
            </a:endParaRPr>
          </a:p>
          <a:p>
            <a:pPr marL="45720" indent="0">
              <a:buNone/>
            </a:pPr>
            <a:endParaRPr lang="cs-CZ" dirty="0">
              <a:latin typeface="Franklin Gothic Book" pitchFamily="34" charset="0"/>
            </a:endParaRPr>
          </a:p>
          <a:p>
            <a:pPr marL="45720" indent="0">
              <a:buNone/>
            </a:pPr>
            <a:endParaRPr lang="cs-CZ" sz="1800" dirty="0">
              <a:effectLst/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5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55169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Otázky pro práci ve skupinách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7632848" cy="63093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Milada Horáková a nacisté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Pro koho v roce 1938 Milada Horáková organizovala </a:t>
            </a:r>
            <a:r>
              <a:rPr lang="cs-CZ" dirty="0" smtClean="0"/>
              <a:t>pomoc? </a:t>
            </a:r>
            <a:r>
              <a:rPr lang="cs-CZ" dirty="0"/>
              <a:t>………………………………………………………………. </a:t>
            </a:r>
          </a:p>
          <a:p>
            <a:pPr marL="0" indent="0">
              <a:buNone/>
            </a:pPr>
            <a:r>
              <a:rPr lang="cs-CZ" dirty="0"/>
              <a:t>Kdy byla Milada Horáková zatčena gestapem?………………………………………………………….</a:t>
            </a:r>
          </a:p>
          <a:p>
            <a:pPr marL="0" indent="0">
              <a:buNone/>
            </a:pPr>
            <a:r>
              <a:rPr lang="cs-CZ" dirty="0"/>
              <a:t>Jak se k ní nacisté chovali po zatčení? …………………………………………………………………………………………………. </a:t>
            </a:r>
          </a:p>
          <a:p>
            <a:pPr marL="0" indent="0">
              <a:buNone/>
            </a:pPr>
            <a:r>
              <a:rPr lang="cs-CZ" dirty="0"/>
              <a:t>Kde byla v roce 1944 souzena?  ………………………………………………………………………………………………….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cs-CZ" dirty="0"/>
              <a:t>Jak nakonec dopadla v roce 1945? ………………………………………………………………………………………………….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Milada Horáková a komunisté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Setkala se po válce se svým manželem?..........................................................</a:t>
            </a:r>
          </a:p>
          <a:p>
            <a:pPr marL="0" indent="0">
              <a:buNone/>
            </a:pPr>
            <a:r>
              <a:rPr lang="cs-CZ" dirty="0"/>
              <a:t>Čím se Milada </a:t>
            </a:r>
            <a:r>
              <a:rPr lang="cs-CZ" dirty="0" smtClean="0"/>
              <a:t>Horáková </a:t>
            </a:r>
            <a:r>
              <a:rPr lang="cs-CZ" dirty="0"/>
              <a:t>stala po </a:t>
            </a:r>
            <a:r>
              <a:rPr lang="cs-CZ" dirty="0" smtClean="0"/>
              <a:t>válce? </a:t>
            </a:r>
            <a:r>
              <a:rPr lang="cs-CZ" dirty="0"/>
              <a:t>…………………………………………………...</a:t>
            </a:r>
          </a:p>
          <a:p>
            <a:pPr marL="0" indent="0">
              <a:buNone/>
            </a:pPr>
            <a:r>
              <a:rPr lang="cs-CZ" dirty="0"/>
              <a:t>Souhlasila Milada Horáková se vším, co dělali komunisté?........................... </a:t>
            </a:r>
          </a:p>
          <a:p>
            <a:pPr marL="0" indent="0">
              <a:buNone/>
            </a:pPr>
            <a:r>
              <a:rPr lang="cs-CZ" dirty="0"/>
              <a:t>Co se stalo v září </a:t>
            </a:r>
            <a:r>
              <a:rPr lang="cs-CZ" dirty="0" smtClean="0"/>
              <a:t>1949? </a:t>
            </a:r>
            <a:r>
              <a:rPr lang="cs-CZ" dirty="0"/>
              <a:t>…………………………………………………………………</a:t>
            </a:r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Proces s Miladou Horákovou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Jak byla vyslýchána Milada Horáková?....................................................................................................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cs-CZ" dirty="0"/>
              <a:t>Kdo byla Ludmila </a:t>
            </a:r>
            <a:r>
              <a:rPr lang="cs-CZ" dirty="0" err="1"/>
              <a:t>Brožová-Polednová</a:t>
            </a:r>
            <a:r>
              <a:rPr lang="cs-CZ" dirty="0"/>
              <a:t>?............................................................................</a:t>
            </a:r>
          </a:p>
          <a:p>
            <a:pPr marL="0" indent="0">
              <a:buNone/>
            </a:pPr>
            <a:r>
              <a:rPr lang="cs-CZ" dirty="0"/>
              <a:t>K jakému trestu byla Milada Horáková odsouzena? …………………………………………………………………………….</a:t>
            </a:r>
          </a:p>
          <a:p>
            <a:pPr marL="0" indent="0">
              <a:buNone/>
            </a:pPr>
            <a:r>
              <a:rPr lang="cs-CZ" dirty="0"/>
              <a:t>Jakým způsobem byl trest vykonán? …………………………………………………………...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Milada Horáková a její rodina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Kam uprchl manžel Milady Horákové? ………………………………………………………………….……….</a:t>
            </a:r>
          </a:p>
          <a:p>
            <a:pPr marL="0" indent="0">
              <a:buNone/>
            </a:pPr>
            <a:r>
              <a:rPr lang="cs-CZ" dirty="0"/>
              <a:t>Kdo vychoval dceru Milady Horákové? …………………………………………………………………..………</a:t>
            </a:r>
          </a:p>
          <a:p>
            <a:pPr marL="0" indent="0">
              <a:buNone/>
            </a:pPr>
            <a:r>
              <a:rPr lang="cs-CZ" dirty="0"/>
              <a:t>Setkali se někdy otec s dcerou?........................................................................................... </a:t>
            </a:r>
          </a:p>
          <a:p>
            <a:pPr marL="0" indent="0">
              <a:buNone/>
            </a:pPr>
            <a:r>
              <a:rPr lang="cs-CZ" dirty="0"/>
              <a:t>Pokud ANO, kde se setkali</a:t>
            </a:r>
            <a:r>
              <a:rPr lang="cs-CZ" dirty="0" smtClean="0"/>
              <a:t>?...................................................................................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519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8064896" cy="590465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Období před Mnichovem 1938 a okupací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Milada Horáková, rozená Králová (1901-1950)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Za účast na nepovoleném protiválečném průvodu v r. 1918 vyloučena z dívčího gymnázia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Vstoupila do Československého </a:t>
            </a:r>
            <a:r>
              <a:rPr lang="cs-CZ" sz="2400" dirty="0"/>
              <a:t>č</a:t>
            </a:r>
            <a:r>
              <a:rPr lang="cs-CZ" sz="2400" dirty="0" smtClean="0"/>
              <a:t>erveného kříže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vystudovala Právnickou fakultu </a:t>
            </a:r>
            <a:r>
              <a:rPr lang="cs-CZ" sz="2400" dirty="0" smtClean="0"/>
              <a:t>Univerzity Karlovy</a:t>
            </a:r>
            <a:endParaRPr lang="cs-CZ" sz="2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V roce 1933 se jí </a:t>
            </a:r>
            <a:r>
              <a:rPr lang="cs-CZ" sz="2400" dirty="0" smtClean="0"/>
              <a:t>narodila </a:t>
            </a:r>
            <a:r>
              <a:rPr lang="cs-CZ" sz="2400" dirty="0" smtClean="0"/>
              <a:t>dcera Jana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9619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056784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00B050"/>
                </a:solidFill>
              </a:rPr>
              <a:t>Milada Horáková a nacisté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/>
              <a:t>1938 - po Mnichovu: péče o zabezpečení   </a:t>
            </a:r>
            <a:br>
              <a:rPr lang="cs-CZ" sz="2400" dirty="0"/>
            </a:br>
            <a:r>
              <a:rPr lang="cs-CZ" sz="2400" dirty="0"/>
              <a:t>          </a:t>
            </a:r>
            <a:r>
              <a:rPr lang="cs-CZ" sz="2400" dirty="0" smtClean="0"/>
              <a:t>rodin vysídlených ze </a:t>
            </a:r>
            <a:r>
              <a:rPr lang="cs-CZ" sz="2400" dirty="0" smtClean="0"/>
              <a:t>Sudet. </a:t>
            </a:r>
            <a:endParaRPr lang="cs-CZ" sz="2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Za okupace zajišťovala tajné byty pro odbojáře a získávala zpravodajské </a:t>
            </a:r>
            <a:r>
              <a:rPr lang="cs-CZ" sz="2400" dirty="0" smtClean="0"/>
              <a:t>informace.</a:t>
            </a:r>
            <a:endParaRPr lang="cs-CZ" sz="2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/>
              <a:t>1940 zatčena, vazba na Pankráci, </a:t>
            </a:r>
            <a:r>
              <a:rPr lang="cs-CZ" sz="2400" dirty="0" smtClean="0"/>
              <a:t>výslechy, bití</a:t>
            </a:r>
            <a:endParaRPr lang="cs-CZ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/>
              <a:t>Dva roky </a:t>
            </a:r>
            <a:r>
              <a:rPr lang="cs-CZ" sz="2400" dirty="0" smtClean="0"/>
              <a:t>vězněna v </a:t>
            </a:r>
            <a:r>
              <a:rPr lang="cs-CZ" sz="2400" dirty="0"/>
              <a:t>Malé Pevnosti v </a:t>
            </a:r>
            <a:r>
              <a:rPr lang="cs-CZ" sz="2400" dirty="0" smtClean="0"/>
              <a:t>Terezíně.</a:t>
            </a:r>
            <a:endParaRPr lang="cs-CZ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Převezena do Německa – návrh na trest smrti, který </a:t>
            </a:r>
            <a:r>
              <a:rPr lang="cs-CZ" sz="2400" dirty="0" smtClean="0"/>
              <a:t>byl </a:t>
            </a:r>
            <a:r>
              <a:rPr lang="cs-CZ" sz="2400" dirty="0"/>
              <a:t>změněn na osm let </a:t>
            </a:r>
            <a:r>
              <a:rPr lang="cs-CZ" sz="2400" dirty="0" smtClean="0"/>
              <a:t>vězení.</a:t>
            </a:r>
            <a:endParaRPr lang="cs-CZ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V roce 1945 osvobozena americkou </a:t>
            </a:r>
            <a:r>
              <a:rPr lang="cs-CZ" sz="2400" dirty="0" smtClean="0"/>
              <a:t>armádou.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301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44624"/>
            <a:ext cx="7272808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00B050"/>
                </a:solidFill>
              </a:rPr>
              <a:t>Milada Horáková a </a:t>
            </a:r>
            <a:r>
              <a:rPr lang="cs-CZ" sz="2400" b="1" dirty="0" smtClean="0">
                <a:solidFill>
                  <a:srgbClr val="00B050"/>
                </a:solidFill>
              </a:rPr>
              <a:t>komunisté</a:t>
            </a:r>
            <a:endParaRPr lang="cs-CZ" sz="24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Po válce se stala poslankyní za Českou stranu národně </a:t>
            </a:r>
            <a:r>
              <a:rPr lang="cs-CZ" sz="2400" dirty="0" smtClean="0"/>
              <a:t>socialistickou.</a:t>
            </a:r>
            <a:endParaRPr lang="cs-CZ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Zakládá časopis pro ženy </a:t>
            </a:r>
            <a:r>
              <a:rPr lang="cs-CZ" sz="2400" i="1" dirty="0" smtClean="0"/>
              <a:t>Vlasta</a:t>
            </a:r>
            <a:r>
              <a:rPr lang="cs-CZ" sz="2400" dirty="0" smtClean="0"/>
              <a:t> (vychází dodnes</a:t>
            </a:r>
            <a:r>
              <a:rPr lang="cs-CZ" sz="2400" dirty="0" smtClean="0"/>
              <a:t>).</a:t>
            </a:r>
            <a:endParaRPr lang="cs-CZ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Kritizovala přílišnou náklonnost k Sovětskému </a:t>
            </a:r>
            <a:r>
              <a:rPr lang="cs-CZ" sz="2400" dirty="0" smtClean="0"/>
              <a:t>svazu.</a:t>
            </a:r>
            <a:endParaRPr lang="cs-CZ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Kritika lidových soudů – odsuzováni i nevinní lidé</a:t>
            </a:r>
            <a:endParaRPr lang="cs-CZ" sz="24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Sledována Státní bezpečností (ovládali ji komunisté</a:t>
            </a:r>
            <a:r>
              <a:rPr lang="cs-CZ" sz="2400" dirty="0" smtClean="0"/>
              <a:t>).</a:t>
            </a:r>
            <a:endParaRPr lang="cs-CZ" sz="24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V </a:t>
            </a:r>
            <a:r>
              <a:rPr lang="cs-CZ" sz="2400" dirty="0"/>
              <a:t>den smrti Jana Masaryka (10</a:t>
            </a:r>
            <a:r>
              <a:rPr lang="cs-CZ" sz="2400" dirty="0" smtClean="0"/>
              <a:t>. 3. 1948</a:t>
            </a:r>
            <a:r>
              <a:rPr lang="cs-CZ" sz="2400" dirty="0"/>
              <a:t>)</a:t>
            </a:r>
            <a:r>
              <a:rPr lang="cs-CZ" sz="2400" dirty="0" smtClean="0"/>
              <a:t> se vzdala poslaneckého </a:t>
            </a:r>
            <a:r>
              <a:rPr lang="cs-CZ" sz="2400" dirty="0" smtClean="0"/>
              <a:t>mandátu.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2262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44624"/>
            <a:ext cx="7272808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00B050"/>
                </a:solidFill>
              </a:rPr>
              <a:t>Milada Horáková a </a:t>
            </a:r>
            <a:r>
              <a:rPr lang="cs-CZ" sz="2400" b="1" dirty="0" smtClean="0">
                <a:solidFill>
                  <a:srgbClr val="00B050"/>
                </a:solidFill>
              </a:rPr>
              <a:t>komunisté</a:t>
            </a:r>
            <a:endParaRPr lang="cs-CZ" sz="24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Pomáhala rodinám prvních politických </a:t>
            </a:r>
            <a:r>
              <a:rPr lang="cs-CZ" sz="2400" dirty="0" smtClean="0"/>
              <a:t>vězňů. </a:t>
            </a:r>
            <a:endParaRPr lang="cs-CZ" sz="2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dirty="0" smtClean="0"/>
              <a:t>Organizovala odchod lidí do emigrace na </a:t>
            </a:r>
            <a:r>
              <a:rPr lang="cs-CZ" sz="2400" dirty="0" smtClean="0"/>
              <a:t>Západ </a:t>
            </a:r>
            <a:r>
              <a:rPr lang="cs-CZ" sz="2400" dirty="0" smtClean="0"/>
              <a:t>(což už bylo nelegální</a:t>
            </a:r>
            <a:r>
              <a:rPr lang="cs-CZ" sz="2400" dirty="0" smtClean="0"/>
              <a:t>).</a:t>
            </a: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/>
              <a:t>Zatčena 27</a:t>
            </a:r>
            <a:r>
              <a:rPr lang="cs-CZ" sz="2400" dirty="0" smtClean="0"/>
              <a:t>. září </a:t>
            </a:r>
            <a:r>
              <a:rPr lang="cs-CZ" sz="2400" dirty="0" smtClean="0"/>
              <a:t>1949.</a:t>
            </a: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565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0"/>
            <a:ext cx="7272808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Proces s Miladou Horákovou</a:t>
            </a:r>
            <a:endParaRPr lang="cs-CZ" sz="24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Po zatčení brutálně vyslýchána: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fyzické násilí (bití),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nedostatek potravy,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nucené bdění (nesměla spát),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zima,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stísněné místnosti,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200" dirty="0"/>
              <a:t>podávání </a:t>
            </a:r>
            <a:r>
              <a:rPr lang="cs-CZ" sz="2200" dirty="0" smtClean="0"/>
              <a:t>narkotik.</a:t>
            </a:r>
            <a:endParaRPr lang="cs-CZ" sz="22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Díky mučení se přiznala i k tomu, co </a:t>
            </a:r>
            <a:r>
              <a:rPr lang="cs-CZ" sz="2400" dirty="0" smtClean="0"/>
              <a:t>neudělala.</a:t>
            </a:r>
            <a:endParaRPr lang="cs-CZ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Řeč se musela učit zpaměti podle toho, co jí nadiktovali její </a:t>
            </a:r>
            <a:r>
              <a:rPr lang="cs-CZ" sz="2400" dirty="0" smtClean="0"/>
              <a:t>mučitelé.</a:t>
            </a:r>
            <a:endParaRPr lang="cs-CZ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7572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0"/>
            <a:ext cx="7272808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Proces s Miladou Horákovou</a:t>
            </a:r>
            <a:endParaRPr lang="cs-CZ" sz="2400" b="1" dirty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Proces </a:t>
            </a:r>
            <a:r>
              <a:rPr lang="cs-CZ" sz="2400" dirty="0"/>
              <a:t>s „vedením záškodnického spiknutí proti </a:t>
            </a:r>
            <a:r>
              <a:rPr lang="cs-CZ" sz="2400" dirty="0" smtClean="0"/>
              <a:t>republice“ </a:t>
            </a:r>
            <a:r>
              <a:rPr lang="cs-CZ" sz="2400" dirty="0" smtClean="0"/>
              <a:t> </a:t>
            </a:r>
            <a:r>
              <a:rPr lang="cs-CZ" sz="2400" dirty="0" smtClean="0"/>
              <a:t>začal </a:t>
            </a:r>
            <a:r>
              <a:rPr lang="cs-CZ" sz="2400" dirty="0"/>
              <a:t>31</a:t>
            </a:r>
            <a:r>
              <a:rPr lang="cs-CZ" sz="2400" dirty="0" smtClean="0"/>
              <a:t>. 5. 1950.</a:t>
            </a:r>
            <a:endParaRPr lang="cs-CZ" sz="24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/>
              <a:t>S</a:t>
            </a:r>
            <a:r>
              <a:rPr lang="cs-CZ" sz="2400" dirty="0" smtClean="0"/>
              <a:t>tátní </a:t>
            </a:r>
            <a:r>
              <a:rPr lang="cs-CZ" sz="2400" dirty="0"/>
              <a:t>zástupkyně Ludmila </a:t>
            </a:r>
            <a:r>
              <a:rPr lang="cs-CZ" sz="2400" dirty="0" err="1" smtClean="0"/>
              <a:t>Brožová-Polednová</a:t>
            </a:r>
            <a:r>
              <a:rPr lang="cs-CZ" sz="2400" dirty="0" smtClean="0"/>
              <a:t> – </a:t>
            </a:r>
            <a:r>
              <a:rPr lang="cs-CZ" sz="2400" dirty="0" smtClean="0"/>
              <a:t>požadovala </a:t>
            </a:r>
            <a:r>
              <a:rPr lang="cs-CZ" sz="2400" dirty="0" smtClean="0"/>
              <a:t>tresty </a:t>
            </a:r>
            <a:r>
              <a:rPr lang="cs-CZ" sz="2400" dirty="0" smtClean="0"/>
              <a:t>smrti.</a:t>
            </a:r>
            <a:endParaRPr lang="cs-CZ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Obhájce je také vlastně v roli </a:t>
            </a:r>
            <a:r>
              <a:rPr lang="cs-CZ" sz="2400" dirty="0" smtClean="0"/>
              <a:t>obžaloby.</a:t>
            </a:r>
            <a:endParaRPr lang="cs-CZ" sz="2400" dirty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/>
              <a:t>Čtyři rozsudky smrti, tři doživotí, vysoké tresty odnětí svobody, konfiskace majetku, ztráta občanských </a:t>
            </a:r>
            <a:r>
              <a:rPr lang="cs-CZ" sz="2400" dirty="0" smtClean="0"/>
              <a:t>práv.</a:t>
            </a:r>
            <a:endParaRPr lang="cs-CZ" sz="2400" dirty="0" smtClean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Milada Horáková odsouzena k trestu </a:t>
            </a:r>
            <a:r>
              <a:rPr lang="cs-CZ" sz="2400" dirty="0" smtClean="0"/>
              <a:t>smrti.</a:t>
            </a:r>
            <a:endParaRPr lang="cs-CZ" sz="2400" dirty="0" smtClean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 smtClean="0"/>
              <a:t>Milost žádali lidé z celého světa včetně A. Einsteina – </a:t>
            </a:r>
            <a:r>
              <a:rPr lang="cs-CZ" sz="2400" dirty="0" smtClean="0"/>
              <a:t>zamítnuta.</a:t>
            </a:r>
            <a:endParaRPr lang="cs-CZ" sz="2400" dirty="0" smtClean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cs-CZ" sz="2400" dirty="0"/>
              <a:t>Popravena 27. června </a:t>
            </a:r>
            <a:r>
              <a:rPr lang="cs-CZ" sz="2400" dirty="0" smtClean="0"/>
              <a:t>1950, tělo spáleno, </a:t>
            </a:r>
            <a:r>
              <a:rPr lang="cs-CZ" sz="2400" dirty="0"/>
              <a:t>urna </a:t>
            </a:r>
            <a:r>
              <a:rPr lang="cs-CZ" sz="2400" dirty="0" smtClean="0"/>
              <a:t>rodině nevydána.</a:t>
            </a:r>
            <a:endParaRPr lang="cs-CZ" sz="2400" dirty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1476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7272808" cy="645333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Rehabilitace</a:t>
            </a:r>
            <a:endParaRPr lang="cs-CZ" sz="2400" b="1" dirty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Rehabilitována částečně v roce 1968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Plná rehabilitace až v roce 1990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Posmrtně vyznamenána Řádem T. G. Masaryka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Den její popravy 27. 6. je dnes </a:t>
            </a:r>
            <a:r>
              <a:rPr lang="cs-CZ" sz="2400" dirty="0"/>
              <a:t>Den památky obětí komunistického režimu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  <p:pic>
        <p:nvPicPr>
          <p:cNvPr id="3074" name="Picture 2" descr="https://www.vets.cz/vpm/foto/mista/nahled/ceska-republika/hl-m-praha/praha-2/praha-2-322/3091_0510-019-p-vysehrad-s-horakova1-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732918"/>
            <a:ext cx="2736304" cy="412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53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</TotalTime>
  <Words>368</Words>
  <Application>Microsoft Office PowerPoint</Application>
  <PresentationFormat>Předvádění na obrazovce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Trebuchet MS</vt:lpstr>
      <vt:lpstr>Wingdings 3</vt:lpstr>
      <vt:lpstr>Fazeta</vt:lpstr>
      <vt:lpstr> Milada Horáková        25. 12. 1901 – 27. 6. 1950</vt:lpstr>
      <vt:lpstr>Otázky pro práci ve skupinách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</dc:creator>
  <cp:lastModifiedBy>Bílková Jitka</cp:lastModifiedBy>
  <cp:revision>37</cp:revision>
  <dcterms:created xsi:type="dcterms:W3CDTF">2013-02-11T20:21:08Z</dcterms:created>
  <dcterms:modified xsi:type="dcterms:W3CDTF">2025-01-19T12:35:18Z</dcterms:modified>
</cp:coreProperties>
</file>