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0" r:id="rId5"/>
    <p:sldId id="261" r:id="rId6"/>
    <p:sldId id="262" r:id="rId7"/>
    <p:sldId id="256" r:id="rId8"/>
    <p:sldId id="263" r:id="rId9"/>
    <p:sldId id="257" r:id="rId10"/>
    <p:sldId id="258" r:id="rId11"/>
    <p:sldId id="259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FC"/>
    <a:srgbClr val="022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4E0F6-C629-3596-4515-A2A47304E2F6}" v="1" dt="2025-03-03T12:26:01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7356" autoAdjust="0"/>
  </p:normalViewPr>
  <p:slideViewPr>
    <p:cSldViewPr snapToGrid="0">
      <p:cViewPr varScale="1">
        <p:scale>
          <a:sx n="107" d="100"/>
          <a:sy n="107" d="100"/>
        </p:scale>
        <p:origin x="69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mátlová Anna" userId="S::anna.zmatlova@npi.cz::c2b9cb2f-dccf-4ac0-9e14-1c906fe2fc25" providerId="AD" clId="Web-{E034E0F6-C629-3596-4515-A2A47304E2F6}"/>
    <pc:docChg chg="modSld">
      <pc:chgData name="Zmátlová Anna" userId="S::anna.zmatlova@npi.cz::c2b9cb2f-dccf-4ac0-9e14-1c906fe2fc25" providerId="AD" clId="Web-{E034E0F6-C629-3596-4515-A2A47304E2F6}" dt="2025-03-03T12:26:01.642" v="0" actId="1076"/>
      <pc:docMkLst>
        <pc:docMk/>
      </pc:docMkLst>
      <pc:sldChg chg="modSp">
        <pc:chgData name="Zmátlová Anna" userId="S::anna.zmatlova@npi.cz::c2b9cb2f-dccf-4ac0-9e14-1c906fe2fc25" providerId="AD" clId="Web-{E034E0F6-C629-3596-4515-A2A47304E2F6}" dt="2025-03-03T12:26:01.642" v="0" actId="1076"/>
        <pc:sldMkLst>
          <pc:docMk/>
          <pc:sldMk cId="1686704267" sldId="266"/>
        </pc:sldMkLst>
        <pc:spChg chg="mod">
          <ac:chgData name="Zmátlová Anna" userId="S::anna.zmatlova@npi.cz::c2b9cb2f-dccf-4ac0-9e14-1c906fe2fc25" providerId="AD" clId="Web-{E034E0F6-C629-3596-4515-A2A47304E2F6}" dt="2025-03-03T12:26:01.642" v="0" actId="1076"/>
          <ac:spMkLst>
            <pc:docMk/>
            <pc:sldMk cId="1686704267" sldId="266"/>
            <ac:spMk id="16" creationId="{3B01F3B5-DEF1-4215-81F8-A2AE38F547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24C26B-1C45-4D0C-86D7-810B7AC39E9F}" type="datetimeFigureOut">
              <a:rPr lang="cs-CZ" smtClean="0"/>
              <a:pPr/>
              <a:t>06.08.2025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7F8F09A-4B79-42B7-A0E5-E0ACD3FB5C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03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8CEDF-AE16-4044-BD43-ED346619441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31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8CEDF-AE16-4044-BD43-ED346619441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78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8CEDF-AE16-4044-BD43-ED346619441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73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</p:spTree>
    <p:extLst>
      <p:ext uri="{BB962C8B-B14F-4D97-AF65-F5344CB8AC3E}">
        <p14:creationId xmlns:p14="http://schemas.microsoft.com/office/powerpoint/2010/main" val="94092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90EB9-2F27-0C14-8F21-499E4F82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3344BC-2923-265E-DC84-B555313ED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78CE9F-775D-1A19-2ED1-941167E0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21F-CDBB-400B-99B7-CA38833B02F5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545A99-678F-DA21-3D96-BAC81FA8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8DF444-B0E6-E03F-9D1F-3719050A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378E-4917-4A3C-A84B-9824B8634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93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A2E52D-1C00-6959-16B3-986BEE41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21F-CDBB-400B-99B7-CA38833B02F5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1BCFCBB-41B8-B851-D0B7-991066A2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C12766-4DA2-4AC4-5A4F-51DB346E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378E-4917-4A3C-A84B-9824B8634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24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5CF358EC-34A8-4867-8956-3BF8B9F6B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</a:t>
            </a:r>
          </a:p>
        </p:txBody>
      </p:sp>
      <p:sp>
        <p:nvSpPr>
          <p:cNvPr id="18" name="Zástupný symbol pro text 6">
            <a:extLst>
              <a:ext uri="{FF2B5EF4-FFF2-40B4-BE49-F238E27FC236}">
                <a16:creationId xmlns:a16="http://schemas.microsoft.com/office/drawing/2014/main" id="{A431622F-AA7B-409D-AE99-59D33AD6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5617" y="1839071"/>
            <a:ext cx="7474382" cy="4552444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</p:spTree>
    <p:extLst>
      <p:ext uri="{BB962C8B-B14F-4D97-AF65-F5344CB8AC3E}">
        <p14:creationId xmlns:p14="http://schemas.microsoft.com/office/powerpoint/2010/main" val="423741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 dirty="0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5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9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829386"/>
            <a:ext cx="10799887" cy="4552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 dirty="0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0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2459958"/>
            <a:ext cx="10799887" cy="39218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 dirty="0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26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12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</p:spTree>
    <p:extLst>
      <p:ext uri="{BB962C8B-B14F-4D97-AF65-F5344CB8AC3E}">
        <p14:creationId xmlns:p14="http://schemas.microsoft.com/office/powerpoint/2010/main" val="281470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9D5B15-0E7C-B9BF-7EA6-D044ADB29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EFCE02-4CCF-5814-C567-F9240F811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DD7D62-2A78-98C0-1FA5-DCBA0256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21F-CDBB-400B-99B7-CA38833B02F5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82828C-F200-A4CC-1405-2A84EFF8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BAE80C-A1CC-8645-9A1F-E2EF8E38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378E-4917-4A3C-A84B-9824B8634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2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40F3F4-94A9-4120-90FE-4ACA087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724DD-4174-473C-8B73-E9D964B8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458799"/>
            <a:ext cx="10800000" cy="39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Vložte text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A89495-FC0D-4FA4-B0CA-F2DBE5EF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98" y="6472402"/>
            <a:ext cx="1098870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618CD-F454-4373-8877-B6B6C05F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00" y="6472402"/>
            <a:ext cx="47832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2FED396-82C8-420D-8B0C-F5C3023B23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134108-AAF2-46F8-AD42-328F352FA3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C9B2C86-C5E1-462E-84F6-EE174D951E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87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3" r:id="rId4"/>
    <p:sldLayoutId id="2147483652" r:id="rId5"/>
    <p:sldLayoutId id="2147483651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2216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rgbClr val="02216E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blečení, muž, kresba, obraz&#10;&#10;Obsah vygenerovaný umělou inteligencí může být nesprávný.">
            <a:extLst>
              <a:ext uri="{FF2B5EF4-FFF2-40B4-BE49-F238E27FC236}">
                <a16:creationId xmlns:a16="http://schemas.microsoft.com/office/drawing/2014/main" id="{5DADADA3-138F-E6C5-CC28-EE2B7FC965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9" r="-1" b="243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CEF416A-6247-24F1-54A7-FA0D34494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chemeClr val="bg1"/>
                </a:solidFill>
              </a:rPr>
              <a:t>Kde můžeme vzpomínat na oběti holocaustu?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576563-A842-B879-F103-13CACD9D8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Jsou tito lidé pochováni v hrobech?</a:t>
            </a:r>
          </a:p>
        </p:txBody>
      </p:sp>
    </p:spTree>
    <p:extLst>
      <p:ext uri="{BB962C8B-B14F-4D97-AF65-F5344CB8AC3E}">
        <p14:creationId xmlns:p14="http://schemas.microsoft.com/office/powerpoint/2010/main" val="417971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5E8BB-5A90-1E14-EAEB-65C51609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100"/>
              <a:t>Jak si připomínáme své zesnulé?</a:t>
            </a:r>
          </a:p>
        </p:txBody>
      </p:sp>
      <p:pic>
        <p:nvPicPr>
          <p:cNvPr id="7" name="Obrázek 6" descr="Obsah obrázku pohřeb, venku, hrob, květináč&#10;&#10;Obsah vygenerovaný umělou inteligencí může být nesprávný.">
            <a:extLst>
              <a:ext uri="{FF2B5EF4-FFF2-40B4-BE49-F238E27FC236}">
                <a16:creationId xmlns:a16="http://schemas.microsoft.com/office/drawing/2014/main" id="{A1EC7F23-AFC2-8F8B-D032-0362B46878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" b="4112"/>
          <a:stretch/>
        </p:blipFill>
        <p:spPr>
          <a:xfrm>
            <a:off x="429497" y="164592"/>
            <a:ext cx="3502694" cy="4087368"/>
          </a:xfrm>
          <a:prstGeom prst="rect">
            <a:avLst/>
          </a:prstGeom>
        </p:spPr>
      </p:pic>
      <p:pic>
        <p:nvPicPr>
          <p:cNvPr id="5" name="Zástupný obsah 4" descr="Obsah obrázku venku, hrob, rostlina, strom&#10;&#10;Obsah vygenerovaný umělou inteligencí může být nesprávný.">
            <a:extLst>
              <a:ext uri="{FF2B5EF4-FFF2-40B4-BE49-F238E27FC236}">
                <a16:creationId xmlns:a16="http://schemas.microsoft.com/office/drawing/2014/main" id="{BCFC6B29-8A7C-B539-CD65-05A06C7D7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936" y="675513"/>
            <a:ext cx="4087368" cy="3065526"/>
          </a:xfrm>
          <a:prstGeom prst="rect">
            <a:avLst/>
          </a:prstGeom>
        </p:spPr>
      </p:pic>
      <p:pic>
        <p:nvPicPr>
          <p:cNvPr id="9" name="Obrázek 8" descr="Obsah obrázku hřbitov, hrob, budova, venku&#10;&#10;Obsah vygenerovaný umělou inteligencí může být nesprávný.">
            <a:extLst>
              <a:ext uri="{FF2B5EF4-FFF2-40B4-BE49-F238E27FC236}">
                <a16:creationId xmlns:a16="http://schemas.microsoft.com/office/drawing/2014/main" id="{8882D0C9-0142-D39B-EE77-0CE946C79B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2712" y="675513"/>
            <a:ext cx="4087368" cy="30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7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E9C95-C420-1BC4-9BD6-AA9093B0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600" dirty="0" err="1"/>
              <a:t>Jak</a:t>
            </a:r>
            <a:r>
              <a:rPr lang="en-US" sz="5600" dirty="0"/>
              <a:t> s</a:t>
            </a:r>
            <a:r>
              <a:rPr lang="cs-CZ" sz="5600" dirty="0"/>
              <a:t>e</a:t>
            </a:r>
            <a:r>
              <a:rPr lang="en-US" sz="5600" dirty="0"/>
              <a:t> </a:t>
            </a:r>
            <a:r>
              <a:rPr lang="en-US" sz="5600" dirty="0" err="1"/>
              <a:t>zesnul</a:t>
            </a:r>
            <a:r>
              <a:rPr lang="cs-CZ" sz="5600" dirty="0"/>
              <a:t>í </a:t>
            </a:r>
            <a:r>
              <a:rPr lang="en-US" sz="5600" dirty="0" err="1"/>
              <a:t>připomínají</a:t>
            </a:r>
            <a:r>
              <a:rPr lang="en-US" sz="5600" dirty="0"/>
              <a:t> </a:t>
            </a:r>
            <a:r>
              <a:rPr lang="cs-CZ" sz="5600" dirty="0"/>
              <a:t>např. v židovské tradici</a:t>
            </a:r>
            <a:r>
              <a:rPr lang="en-US" sz="5600" dirty="0"/>
              <a:t>?</a:t>
            </a:r>
          </a:p>
        </p:txBody>
      </p:sp>
      <p:pic>
        <p:nvPicPr>
          <p:cNvPr id="5" name="Zástupný obsah 4" descr="Obsah obrázku venku, strom, hrob, rostlina&#10;&#10;Obsah vygenerovaný umělou inteligencí může být nesprávný.">
            <a:extLst>
              <a:ext uri="{FF2B5EF4-FFF2-40B4-BE49-F238E27FC236}">
                <a16:creationId xmlns:a16="http://schemas.microsoft.com/office/drawing/2014/main" id="{4994DE5B-36D8-A44F-67FC-A64DA7038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160" y="675513"/>
            <a:ext cx="4087368" cy="3065526"/>
          </a:xfrm>
          <a:prstGeom prst="rect">
            <a:avLst/>
          </a:prstGeom>
        </p:spPr>
      </p:pic>
      <p:pic>
        <p:nvPicPr>
          <p:cNvPr id="7" name="Obrázek 6" descr="Obsah obrázku hrob, venku, hřbitov, budova&#10;&#10;Obsah vygenerovaný umělou inteligencí může být nesprávný.">
            <a:extLst>
              <a:ext uri="{FF2B5EF4-FFF2-40B4-BE49-F238E27FC236}">
                <a16:creationId xmlns:a16="http://schemas.microsoft.com/office/drawing/2014/main" id="{3F148F39-0F1D-5B37-7F36-31B3058472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>
          <a:xfrm rot="5400000">
            <a:off x="4059936" y="395190"/>
            <a:ext cx="4087368" cy="3626171"/>
          </a:xfrm>
          <a:prstGeom prst="rect">
            <a:avLst/>
          </a:prstGeom>
        </p:spPr>
      </p:pic>
      <p:pic>
        <p:nvPicPr>
          <p:cNvPr id="9" name="Obrázek 8" descr="Obsah obrázku venku, rostlina, strom, území&#10;&#10;Obsah vygenerovaný umělou inteligencí může být nesprávný.">
            <a:extLst>
              <a:ext uri="{FF2B5EF4-FFF2-40B4-BE49-F238E27FC236}">
                <a16:creationId xmlns:a16="http://schemas.microsoft.com/office/drawing/2014/main" id="{8F5C8C27-C1D3-E0CB-A262-D6E744BE01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2712" y="675513"/>
            <a:ext cx="4087368" cy="30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B3A67-9048-88D9-93AB-968A0D819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244" y="17286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Ale oběti holocaustu hrob nemají!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Nesmí zůstat jen statistickou položkou v učebnici dějepisu!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1DDE6D-5031-0F14-E306-251C5E757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818" y="4854368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Vraťte jim jejich jména, vzpomínejte na ně!</a:t>
            </a:r>
          </a:p>
        </p:txBody>
      </p:sp>
    </p:spTree>
    <p:extLst>
      <p:ext uri="{BB962C8B-B14F-4D97-AF65-F5344CB8AC3E}">
        <p14:creationId xmlns:p14="http://schemas.microsoft.com/office/powerpoint/2010/main" val="416401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45516-CD83-60EC-1296-9A46A0F39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74" y="222065"/>
            <a:ext cx="4762869" cy="1956841"/>
          </a:xfrm>
        </p:spPr>
        <p:txBody>
          <a:bodyPr anchor="b">
            <a:normAutofit/>
          </a:bodyPr>
          <a:lstStyle/>
          <a:p>
            <a:r>
              <a:rPr lang="cs-CZ" sz="4200" dirty="0" err="1"/>
              <a:t>Stolpersteine</a:t>
            </a:r>
            <a:r>
              <a:rPr lang="cs-CZ" sz="4200" dirty="0"/>
              <a:t>, tj. kameny zmizelých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47722E-66C4-C3B9-0A69-5173C869E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15" y="2773018"/>
            <a:ext cx="4952989" cy="39134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200" b="0" i="0" dirty="0">
                <a:effectLst/>
                <a:latin typeface="Arial" panose="020B0604020202020204" pitchFamily="34" charset="0"/>
              </a:rPr>
              <a:t>Místo hrobů dlažební kostky s mosazným povrchem, vsazené do chodníku před domy obětí </a:t>
            </a:r>
            <a:r>
              <a:rPr lang="cs-CZ" sz="2200" dirty="0">
                <a:latin typeface="Arial" panose="020B0604020202020204" pitchFamily="34" charset="0"/>
              </a:rPr>
              <a:t>holocaustu</a:t>
            </a:r>
            <a:r>
              <a:rPr lang="cs-CZ" sz="22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sz="2200" b="0" i="0" dirty="0">
                <a:effectLst/>
                <a:latin typeface="Arial" panose="020B0604020202020204" pitchFamily="34" charset="0"/>
              </a:rPr>
              <a:t>První takový kámen umístil zakladatel projektu </a:t>
            </a:r>
            <a:r>
              <a:rPr lang="cs-CZ" sz="2200" b="0" i="0" dirty="0" err="1">
                <a:effectLst/>
                <a:latin typeface="Arial" panose="020B0604020202020204" pitchFamily="34" charset="0"/>
              </a:rPr>
              <a:t>Gunter</a:t>
            </a:r>
            <a:r>
              <a:rPr lang="cs-CZ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2200" b="0" i="0" dirty="0" err="1">
                <a:effectLst/>
                <a:latin typeface="Arial" panose="020B0604020202020204" pitchFamily="34" charset="0"/>
              </a:rPr>
              <a:t>Demnig</a:t>
            </a:r>
            <a:r>
              <a:rPr lang="cs-CZ" sz="2200" b="0" i="0" dirty="0">
                <a:effectLst/>
                <a:latin typeface="Arial" panose="020B0604020202020204" pitchFamily="34" charset="0"/>
              </a:rPr>
              <a:t> před radnici v Kolíně na Rýnem v r. 1992. Chtěl tak připomenout deportace německých Romů a </a:t>
            </a:r>
            <a:r>
              <a:rPr lang="cs-CZ" sz="2200" b="0" i="0" dirty="0" err="1">
                <a:effectLst/>
                <a:latin typeface="Arial" panose="020B0604020202020204" pitchFamily="34" charset="0"/>
              </a:rPr>
              <a:t>Sintů</a:t>
            </a:r>
            <a:r>
              <a:rPr lang="cs-CZ" sz="2200" b="0" i="0" dirty="0">
                <a:effectLst/>
                <a:latin typeface="Arial" panose="020B0604020202020204" pitchFamily="34" charset="0"/>
              </a:rPr>
              <a:t> do Osvětimi. </a:t>
            </a:r>
          </a:p>
          <a:p>
            <a:pPr marL="0" indent="0">
              <a:buNone/>
            </a:pPr>
            <a:endParaRPr lang="cs-CZ" sz="1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Většina obětí holocaustu nemá ani je! Co teď?</a:t>
            </a:r>
            <a:endParaRPr lang="cs-CZ" dirty="0"/>
          </a:p>
        </p:txBody>
      </p:sp>
      <p:pic>
        <p:nvPicPr>
          <p:cNvPr id="5" name="Obrázek 4" descr="Obsah obrázku oblečení, osoba, boty, koláž&#10;&#10;Obsah vygenerovaný umělou inteligencí může být nesprávný.">
            <a:extLst>
              <a:ext uri="{FF2B5EF4-FFF2-40B4-BE49-F238E27FC236}">
                <a16:creationId xmlns:a16="http://schemas.microsoft.com/office/drawing/2014/main" id="{DAB9392F-EBCC-A163-5C39-9C14BC1AF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425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blečení, Lidská tvář, osoba, dítě&#10;&#10;Popis byl vytvořen automaticky">
            <a:extLst>
              <a:ext uri="{FF2B5EF4-FFF2-40B4-BE49-F238E27FC236}">
                <a16:creationId xmlns:a16="http://schemas.microsoft.com/office/drawing/2014/main" id="{6B3B37EA-3F39-ABAC-6322-3F6999115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7" name="Obrázek 6" descr="Obsah obrázku venku, okno, obloha, budova&#10;&#10;Popis byl vytvořen automaticky">
            <a:extLst>
              <a:ext uri="{FF2B5EF4-FFF2-40B4-BE49-F238E27FC236}">
                <a16:creationId xmlns:a16="http://schemas.microsoft.com/office/drawing/2014/main" id="{F65C6919-EB6F-37E6-1290-C96208888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9" r="14932" b="-2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8C505F3-418E-B1E7-6B7C-5BF440B86331}"/>
              </a:ext>
            </a:extLst>
          </p:cNvPr>
          <p:cNvSpPr/>
          <p:nvPr/>
        </p:nvSpPr>
        <p:spPr>
          <a:xfrm rot="18995980">
            <a:off x="9065243" y="4907264"/>
            <a:ext cx="28282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Hadovitá 1009</a:t>
            </a:r>
            <a:endParaRPr lang="cs-CZ" sz="3200" b="1" cap="none" spc="0" dirty="0">
              <a:ln w="127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659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blečení, Lidská tvář, osoba, dítě&#10;&#10;Popis byl vytvořen automaticky">
            <a:extLst>
              <a:ext uri="{FF2B5EF4-FFF2-40B4-BE49-F238E27FC236}">
                <a16:creationId xmlns:a16="http://schemas.microsoft.com/office/drawing/2014/main" id="{0964A663-3B37-8345-27E1-038A7B3B3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84" y="0"/>
            <a:ext cx="65942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cký objekt 6" descr="Chytrý telefon se souvislou výplní">
            <a:extLst>
              <a:ext uri="{FF2B5EF4-FFF2-40B4-BE49-F238E27FC236}">
                <a16:creationId xmlns:a16="http://schemas.microsoft.com/office/drawing/2014/main" id="{18A2729C-B0AE-9458-023F-AC2C10E45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9068">
            <a:off x="-188269" y="1712069"/>
            <a:ext cx="3433860" cy="3433860"/>
          </a:xfrm>
          <a:prstGeom prst="rect">
            <a:avLst/>
          </a:prstGeom>
        </p:spPr>
      </p:pic>
      <p:pic>
        <p:nvPicPr>
          <p:cNvPr id="9" name="Grafický objekt 8" descr="Tužka se souvislou výplní">
            <a:extLst>
              <a:ext uri="{FF2B5EF4-FFF2-40B4-BE49-F238E27FC236}">
                <a16:creationId xmlns:a16="http://schemas.microsoft.com/office/drawing/2014/main" id="{10629A40-0192-189A-E57E-388483C25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0088" y="2018044"/>
            <a:ext cx="2821912" cy="282191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385EB01-25BA-E6E9-9DFE-681688A33167}"/>
              </a:ext>
            </a:extLst>
          </p:cNvPr>
          <p:cNvSpPr/>
          <p:nvPr/>
        </p:nvSpPr>
        <p:spPr>
          <a:xfrm>
            <a:off x="6283542" y="378267"/>
            <a:ext cx="5650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i="0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panose="020B0604020202020204" pitchFamily="34" charset="0"/>
              </a:rPr>
              <a:t>Think-pair-</a:t>
            </a:r>
            <a:r>
              <a:rPr lang="cs-CZ" sz="5400" b="1" i="0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panose="020B0604020202020204" pitchFamily="34" charset="0"/>
              </a:rPr>
              <a:t>share</a:t>
            </a:r>
            <a:endParaRPr lang="cs-CZ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16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už, Lidská tvář, snímek obrazovky&#10;&#10;Popis byl vytvořen automaticky">
            <a:extLst>
              <a:ext uri="{FF2B5EF4-FFF2-40B4-BE49-F238E27FC236}">
                <a16:creationId xmlns:a16="http://schemas.microsoft.com/office/drawing/2014/main" id="{B04003C2-B973-7CBD-D619-57A1B010E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8" y="106868"/>
            <a:ext cx="5686425" cy="3067050"/>
          </a:xfrm>
          <a:prstGeom prst="rect">
            <a:avLst/>
          </a:prstGeom>
        </p:spPr>
      </p:pic>
      <p:pic>
        <p:nvPicPr>
          <p:cNvPr id="7" name="Obrázek 6" descr="Obsah obrázku text, Lidská tvář, muž, osoba&#10;&#10;Popis byl vytvořen automaticky">
            <a:extLst>
              <a:ext uri="{FF2B5EF4-FFF2-40B4-BE49-F238E27FC236}">
                <a16:creationId xmlns:a16="http://schemas.microsoft.com/office/drawing/2014/main" id="{78FF2012-35AF-89C5-3EBB-4D726330A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79" y="106868"/>
            <a:ext cx="5667375" cy="3267075"/>
          </a:xfrm>
          <a:prstGeom prst="rect">
            <a:avLst/>
          </a:prstGeom>
        </p:spPr>
      </p:pic>
      <p:pic>
        <p:nvPicPr>
          <p:cNvPr id="9" name="Obrázek 8" descr="Obsah obrázku text, Lidská tvář, snímek obrazovky&#10;&#10;Popis byl vytvořen automaticky">
            <a:extLst>
              <a:ext uri="{FF2B5EF4-FFF2-40B4-BE49-F238E27FC236}">
                <a16:creationId xmlns:a16="http://schemas.microsoft.com/office/drawing/2014/main" id="{B5025872-4F61-2558-31EC-05F08E99E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8" y="3969832"/>
            <a:ext cx="5648325" cy="2781300"/>
          </a:xfrm>
          <a:prstGeom prst="rect">
            <a:avLst/>
          </a:prstGeom>
        </p:spPr>
      </p:pic>
      <p:pic>
        <p:nvPicPr>
          <p:cNvPr id="11" name="Obrázek 10" descr="Obsah obrázku text, Lidská tvář, osoba, snímek obrazovky&#10;&#10;Popis byl vytvořen automaticky">
            <a:extLst>
              <a:ext uri="{FF2B5EF4-FFF2-40B4-BE49-F238E27FC236}">
                <a16:creationId xmlns:a16="http://schemas.microsoft.com/office/drawing/2014/main" id="{4AA48A93-828D-3C91-C1C3-CC82A2A10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54" y="4817557"/>
            <a:ext cx="5600700" cy="1933575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5DE172D2-71A4-7251-3131-B9A1F97EE70C}"/>
              </a:ext>
            </a:extLst>
          </p:cNvPr>
          <p:cNvSpPr/>
          <p:nvPr/>
        </p:nvSpPr>
        <p:spPr>
          <a:xfrm>
            <a:off x="3460343" y="213182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Armin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8222AB6-BD6F-37FE-3802-0362AD8B7B00}"/>
              </a:ext>
            </a:extLst>
          </p:cNvPr>
          <p:cNvSpPr/>
          <p:nvPr/>
        </p:nvSpPr>
        <p:spPr>
          <a:xfrm>
            <a:off x="9650663" y="2459999"/>
            <a:ext cx="2377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Josefa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515AE4A-9815-FC85-D9DC-125EF171EA54}"/>
              </a:ext>
            </a:extLst>
          </p:cNvPr>
          <p:cNvSpPr/>
          <p:nvPr/>
        </p:nvSpPr>
        <p:spPr>
          <a:xfrm>
            <a:off x="3902936" y="5927466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Agita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98930A8-869B-9B51-41B8-1FCA5CAC5032}"/>
              </a:ext>
            </a:extLst>
          </p:cNvPr>
          <p:cNvSpPr/>
          <p:nvPr/>
        </p:nvSpPr>
        <p:spPr>
          <a:xfrm>
            <a:off x="9458302" y="6015335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Dagmar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A73A0AE4-70BC-2E6E-6DE0-C0746F4F489F}"/>
              </a:ext>
            </a:extLst>
          </p:cNvPr>
          <p:cNvSpPr/>
          <p:nvPr/>
        </p:nvSpPr>
        <p:spPr>
          <a:xfrm>
            <a:off x="6049514" y="3508167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Linečtí</a:t>
            </a:r>
          </a:p>
        </p:txBody>
      </p:sp>
    </p:spTree>
    <p:extLst>
      <p:ext uri="{BB962C8B-B14F-4D97-AF65-F5344CB8AC3E}">
        <p14:creationId xmlns:p14="http://schemas.microsoft.com/office/powerpoint/2010/main" val="27624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 rotWithShape="1">
          <a:blip r:embed="rId2"/>
          <a:srcRect l="607" t="5753" r="3968" b="73069"/>
          <a:stretch/>
        </p:blipFill>
        <p:spPr bwMode="auto">
          <a:xfrm>
            <a:off x="79514" y="79514"/>
            <a:ext cx="12032973" cy="1530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/>
          <p:cNvPicPr/>
          <p:nvPr/>
        </p:nvPicPr>
        <p:blipFill rotWithShape="1">
          <a:blip r:embed="rId3"/>
          <a:srcRect l="27062" t="25132" r="24371" b="16344"/>
          <a:stretch/>
        </p:blipFill>
        <p:spPr bwMode="auto">
          <a:xfrm>
            <a:off x="79514" y="2977527"/>
            <a:ext cx="5824329" cy="3805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4"/>
          <a:srcRect l="27163" t="12746" r="24371" b="28913"/>
          <a:stretch/>
        </p:blipFill>
        <p:spPr bwMode="auto">
          <a:xfrm>
            <a:off x="5903843" y="2977527"/>
            <a:ext cx="5639380" cy="3783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73A0AE4-70BC-2E6E-6DE0-C0746F4F489F}"/>
              </a:ext>
            </a:extLst>
          </p:cNvPr>
          <p:cNvSpPr/>
          <p:nvPr/>
        </p:nvSpPr>
        <p:spPr>
          <a:xfrm>
            <a:off x="250637" y="1832168"/>
            <a:ext cx="641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Rodáci z TÁBORA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26783" t="30316" r="24473" b="33667"/>
          <a:stretch/>
        </p:blipFill>
        <p:spPr bwMode="auto">
          <a:xfrm>
            <a:off x="6834093" y="1084070"/>
            <a:ext cx="4253116" cy="1893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450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Office">
  <a:themeElements>
    <a:clrScheme name="ZAPOJME VŠECHNY">
      <a:dk1>
        <a:srgbClr val="3566FC"/>
      </a:dk1>
      <a:lt1>
        <a:sysClr val="window" lastClr="FFFFFF"/>
      </a:lt1>
      <a:dk2>
        <a:srgbClr val="02216E"/>
      </a:dk2>
      <a:lt2>
        <a:srgbClr val="3566FC"/>
      </a:lt2>
      <a:accent1>
        <a:srgbClr val="3566FC"/>
      </a:accent1>
      <a:accent2>
        <a:srgbClr val="24A926"/>
      </a:accent2>
      <a:accent3>
        <a:srgbClr val="AFCDE2"/>
      </a:accent3>
      <a:accent4>
        <a:srgbClr val="D9E1F2"/>
      </a:accent4>
      <a:accent5>
        <a:srgbClr val="D8D4D7"/>
      </a:accent5>
      <a:accent6>
        <a:srgbClr val="B0C1C8"/>
      </a:accent6>
      <a:hlink>
        <a:srgbClr val="0563C1"/>
      </a:hlink>
      <a:folHlink>
        <a:srgbClr val="954F72"/>
      </a:folHlink>
    </a:clrScheme>
    <a:fontScheme name="NPI Č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6afe3e-7015-44d6-878d-5ba4d7b742d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9F7BA85524EB42AF4FF631EB6239E7" ma:contentTypeVersion="12" ma:contentTypeDescription="Vytvoří nový dokument" ma:contentTypeScope="" ma:versionID="3bdece645afffa9c368bd077d40b49b7">
  <xsd:schema xmlns:xsd="http://www.w3.org/2001/XMLSchema" xmlns:xs="http://www.w3.org/2001/XMLSchema" xmlns:p="http://schemas.microsoft.com/office/2006/metadata/properties" xmlns:ns2="bc6afe3e-7015-44d6-878d-5ba4d7b742d3" targetNamespace="http://schemas.microsoft.com/office/2006/metadata/properties" ma:root="true" ma:fieldsID="29013c76397ed49c65db7e03dfae3327" ns2:_="">
    <xsd:import namespace="bc6afe3e-7015-44d6-878d-5ba4d7b74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afe3e-7015-44d6-878d-5ba4d7b74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D0576B-D9E6-42C9-9090-93377C676D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FF8D82-C20E-4049-BBA1-67440CF7D0B3}">
  <ds:schemaRefs>
    <ds:schemaRef ds:uri="http://schemas.microsoft.com/office/2006/metadata/properties"/>
    <ds:schemaRef ds:uri="http://schemas.microsoft.com/office/infopath/2007/PartnerControls"/>
    <ds:schemaRef ds:uri="bbe83440-e1e4-4f94-9406-955955b6095f"/>
    <ds:schemaRef ds:uri="179c9c8a-2f50-43f6-8546-8794a4ea6ec9"/>
  </ds:schemaRefs>
</ds:datastoreItem>
</file>

<file path=customXml/itemProps3.xml><?xml version="1.0" encoding="utf-8"?>
<ds:datastoreItem xmlns:ds="http://schemas.openxmlformats.org/officeDocument/2006/customXml" ds:itemID="{1A276C2A-D8DD-477F-8D22-84C8EF5B198F}"/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133</Words>
  <Application>Microsoft Office PowerPoint</Application>
  <PresentationFormat>Širokoúhlá obrazovka</PresentationFormat>
  <Paragraphs>22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Georgia</vt:lpstr>
      <vt:lpstr>Motiv Office</vt:lpstr>
      <vt:lpstr>Kde můžeme vzpomínat na oběti holocaustu?</vt:lpstr>
      <vt:lpstr>Jak si připomínáme své zesnulé?</vt:lpstr>
      <vt:lpstr>Jak se zesnulí připomínají např. v židovské tradici?</vt:lpstr>
      <vt:lpstr>Ale oběti holocaustu hrob nemají! Nesmí zůstat jen statistickou položkou v učebnici dějepisu!</vt:lpstr>
      <vt:lpstr>Stolpersteine, tj. kameny zmizelých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Velický Jan</dc:creator>
  <cp:lastModifiedBy>Franc Daniel</cp:lastModifiedBy>
  <cp:revision>128</cp:revision>
  <dcterms:created xsi:type="dcterms:W3CDTF">2024-10-31T06:30:51Z</dcterms:created>
  <dcterms:modified xsi:type="dcterms:W3CDTF">2025-08-06T13:04:35Z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0x010100789F7BA85524EB42AF4FF631EB6239E7</vt:lpwstr>
  </property>
  <property fmtid="{D5CDD505-2E9C-101B-9397-08002B2CF9AE}" pid="3" name="MediaServiceImageTags">
    <vt:lpwstr/>
  </property>
</Properties>
</file>