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E7F8BC-05E7-F675-DC11-02AAE6F03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C11B9A-DF6A-036A-1E22-58D4D2B70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897909-A44A-1898-FF6F-86A1687D0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C64A-4F34-49B1-B86E-E65F4A7A374E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9EF7AF-FE4B-FF51-E30F-B946D5AE6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90155A-B479-36F8-5FEA-F9F10BF8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EC10-E20A-48E3-BA2B-EF65F34F8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70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0D570A-E06C-0AE8-BB32-4A112986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8CF5043-38D6-94A1-21A7-AFB24938F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719FE9-4BF1-9912-1EFB-254209CE4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C64A-4F34-49B1-B86E-E65F4A7A374E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620F34-C07A-EB7C-0159-8E275EC53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F74EAE-27A3-3660-C0DB-DCC8F5850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EC10-E20A-48E3-BA2B-EF65F34F8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074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2772F47-A065-E8D1-9D90-40F0A91B41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9EE70F0-0CEB-C12D-1B84-3E421F48A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A02787-5B1C-CC40-C10D-12C090B5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C64A-4F34-49B1-B86E-E65F4A7A374E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2E83DD-41AB-13BC-6F25-08390EE45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5C2D90-0A60-A797-547E-6B5A9A11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EC10-E20A-48E3-BA2B-EF65F34F8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57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69102-8280-1570-3E36-761720EB1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8F679E-31F7-DC7F-7A89-7032AC9BE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FD484A-B14F-D428-3B1E-394A070F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C64A-4F34-49B1-B86E-E65F4A7A374E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025FF8-E62B-2CFE-0992-53EE9633A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6E92CF-D6C7-E160-9F13-601EA786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EC10-E20A-48E3-BA2B-EF65F34F8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08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617708-201E-CD07-5DCF-479E66DF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F4142B-111E-48E9-4562-3DD70FEF4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009C18-5E1D-8B59-FF01-17DDE4BE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C64A-4F34-49B1-B86E-E65F4A7A374E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70005A-4A68-DA79-CDB1-235995B2E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4B221F-7CE9-D658-A0A8-C396FCC0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EC10-E20A-48E3-BA2B-EF65F34F8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56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4633E2-B277-CAB6-6264-AB43E0138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A95E00-299C-776C-D07C-15867DDD7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6AD3D8E-B47D-7ACC-EAFB-2C89B8E2B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9253C00-6CC6-28CC-5D6A-E646D94C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C64A-4F34-49B1-B86E-E65F4A7A374E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2D8D70-6449-3DF4-1C32-5A19A6EBC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2A4225F-C682-FC2C-E830-E7DD3327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EC10-E20A-48E3-BA2B-EF65F34F8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96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1C0F27-AA3F-58AD-A055-60AFC611E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DC5857-05B8-1DE8-EF0E-C732D42F4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27642BB-10CD-047F-7B5B-0AADCB5EE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287E820-3A30-69B4-E96F-84B9871F4A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791A8C4-2729-C252-C623-4AFEE7EF3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097C3C4-1F01-F74E-1008-B16CFF672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C64A-4F34-49B1-B86E-E65F4A7A374E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0944A57-8AE5-07CC-DA6D-8FF770454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DE54B7D-B924-70F8-A205-0E3D8E17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EC10-E20A-48E3-BA2B-EF65F34F8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90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5373DF-2795-3703-4323-84857D908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29C96F4-82FA-B1FF-EC6C-C46058A87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C64A-4F34-49B1-B86E-E65F4A7A374E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37785DE-285D-09B3-36AB-1C44EFD7D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FCF59B5-CAD5-89F8-64CA-6309FC6F5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EC10-E20A-48E3-BA2B-EF65F34F8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29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412E45E-C574-0A21-47FF-57F48BF18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C64A-4F34-49B1-B86E-E65F4A7A374E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B3F3B63-F4E6-7565-0FB4-852E6C6B1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159F1FB-1937-3D68-C238-6387CFFA8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EC10-E20A-48E3-BA2B-EF65F34F8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0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AB8BFB-85A2-2687-4A81-873AF28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FB5AA0-3FC8-9725-4DCE-18DCECDC4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84A4E9A-48B2-5148-3ADF-11DB5D8B4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25FB6EB-E0EB-CF9C-3C8C-4A50CE8AB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C64A-4F34-49B1-B86E-E65F4A7A374E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59B2608-FCD6-6CBA-6CEA-6DFA74263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E46260A-DC50-33D1-3A22-4E4877B67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EC10-E20A-48E3-BA2B-EF65F34F8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391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06BDB2-5F3E-3EB7-6F51-D283860FA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351D4BA-0786-5147-8CA4-C7115055D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74FE5A2-F451-EE45-D962-3920D8A8B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793F96-3631-5E8C-63DE-D22061F24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C64A-4F34-49B1-B86E-E65F4A7A374E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DF20615-DEE6-E333-04BF-B8FE20CB4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3B40C2-1C1F-4D43-D028-3B4347C51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EC10-E20A-48E3-BA2B-EF65F34F8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17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4360A20-21DF-2AF5-8437-297D6B786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192FB82-EDCB-0525-C562-F3F5A01C4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B4F449-915A-5A77-1B6A-D93091BE5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3FC64A-4F34-49B1-B86E-E65F4A7A374E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E4EAD5-A841-FFC8-C7E8-67F69B606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2EDEA2-60BF-FCCA-3288-D60D3A051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59EC10-E20A-48E3-BA2B-EF65F34F8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44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oubor:Litomysl_zamek.jpg" TargetMode="External"/><Relationship Id="rId2" Type="http://schemas.openxmlformats.org/officeDocument/2006/relationships/hyperlink" Target="https://cs.wikipedia.org/wiki/Vil%C3%A9m_z_Ro%C5%BEmberk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amek-opocno.cz/cs/o-zamku" TargetMode="External"/><Relationship Id="rId5" Type="http://schemas.openxmlformats.org/officeDocument/2006/relationships/hyperlink" Target="https://en.wikipedia.org/wiki/%C4%8Cesk%C3%BD_Krumlov_Castle#/media/File:%C4%8Cesk%C3%BD_Krumlov,_z%C3%A1mek_cel%C3%BD_z_vyhl%C3%ADdky.jpg" TargetMode="External"/><Relationship Id="rId4" Type="http://schemas.openxmlformats.org/officeDocument/2006/relationships/hyperlink" Target="https://living.iprima.cz/pohadkovy-zamek-telc-poklad-moravske-renesance-je-po-rekonstrukci-otevreny-celorocne-41589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3F57D-9ECF-06E9-5EFD-D6DE053EE3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Podnikání šlechty v 16. stol.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0015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108466-265F-E9D8-F98E-36948ECE3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/>
              <a:t>Litomyšl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8EC2AB0-17E3-0C75-EA39-352372610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161" y="1023667"/>
            <a:ext cx="8751500" cy="583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872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D19BF-F97F-7C77-2753-49192D2B9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A1F955-B783-B835-9F5D-A953696AE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/>
              <a:t>Telč</a:t>
            </a:r>
          </a:p>
        </p:txBody>
      </p:sp>
      <p:pic>
        <p:nvPicPr>
          <p:cNvPr id="7170" name="Picture 2" descr="Pohádkový zámek Telč. Poklad moravské renesance je po rekonstrukci otevřený celoročně ">
            <a:extLst>
              <a:ext uri="{FF2B5EF4-FFF2-40B4-BE49-F238E27FC236}">
                <a16:creationId xmlns:a16="http://schemas.microsoft.com/office/drawing/2014/main" id="{0F3BCE25-08A0-AC73-82DE-5232275B1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409700"/>
            <a:ext cx="107061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47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15989-E1D3-F06A-5C5C-AC6C58126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CD140E-CD42-8339-7A43-6FF1503C6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/>
              <a:t>Český Krumlov</a:t>
            </a: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81122153-EA0B-B0D2-B789-8A485A478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363" y="927801"/>
            <a:ext cx="9591274" cy="593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392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DFF93-F3C7-FC33-AB12-BA1AF205B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496D11-0047-2886-5C23-0F705096F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190" y="0"/>
            <a:ext cx="10515600" cy="1325563"/>
          </a:xfrm>
        </p:spPr>
        <p:txBody>
          <a:bodyPr/>
          <a:lstStyle/>
          <a:p>
            <a:r>
              <a:rPr lang="cs-CZ" dirty="0"/>
              <a:t>Opočno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3A3E832-9858-EA1C-E445-F0C5E459B6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7530"/>
          <a:stretch/>
        </p:blipFill>
        <p:spPr bwMode="auto">
          <a:xfrm>
            <a:off x="693420" y="1325563"/>
            <a:ext cx="10740390" cy="518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303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FC297-B9A0-0E9E-5429-36117C92A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4C4EE7-7EF9-09C7-19F3-DDE90E90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 v 16. století započalo, dnes velkou sílu a vliv na život lidí má</a:t>
            </a:r>
            <a:r>
              <a:rPr lang="cs-CZ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cs-CZ" sz="8800" dirty="0"/>
          </a:p>
        </p:txBody>
      </p:sp>
    </p:spTree>
    <p:extLst>
      <p:ext uri="{BB962C8B-B14F-4D97-AF65-F5344CB8AC3E}">
        <p14:creationId xmlns:p14="http://schemas.microsoft.com/office/powerpoint/2010/main" val="130677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CB161D-872E-A2A2-A7A9-3256A5515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190" y="0"/>
            <a:ext cx="10515600" cy="1783715"/>
          </a:xfrm>
        </p:spPr>
        <p:txBody>
          <a:bodyPr>
            <a:normAutofit fontScale="90000"/>
          </a:bodyPr>
          <a:lstStyle/>
          <a:p>
            <a:r>
              <a:rPr lang="cs-CZ" dirty="0"/>
              <a:t>Pisatelský úkol – vyber si jeden z oborů podnikání a napíše text o tom, co ses o něm dozvěděl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2CD328-3B82-4BE8-E904-634E6B5F1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0210"/>
            <a:ext cx="10515600" cy="51777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600" dirty="0"/>
              <a:t>Kritéria textu</a:t>
            </a:r>
          </a:p>
          <a:p>
            <a:endParaRPr lang="cs-CZ" dirty="0"/>
          </a:p>
          <a:p>
            <a:pPr marL="514350" indent="-514350">
              <a:buAutoNum type="arabicPeriod"/>
            </a:pPr>
            <a:r>
              <a:rPr lang="cs-CZ" dirty="0"/>
              <a:t>Text bude dlouhý alespoň 7 vět</a:t>
            </a:r>
          </a:p>
          <a:p>
            <a:pPr marL="514350" indent="-514350">
              <a:buAutoNum type="arabicPeriod"/>
            </a:pPr>
            <a:r>
              <a:rPr lang="cs-CZ" dirty="0"/>
              <a:t>Bude to souvislý text, ne body</a:t>
            </a:r>
          </a:p>
          <a:p>
            <a:pPr marL="514350" indent="-514350">
              <a:buAutoNum type="arabicPeriod"/>
            </a:pPr>
            <a:r>
              <a:rPr lang="cs-CZ" dirty="0"/>
              <a:t>Bude celý o daném oboru (rybníkářství nebo pivovarnictví)</a:t>
            </a:r>
          </a:p>
          <a:p>
            <a:pPr marL="514350" indent="-514350">
              <a:buAutoNum type="arabicPeriod"/>
            </a:pPr>
            <a:r>
              <a:rPr lang="cs-CZ" dirty="0"/>
              <a:t>Použiješ informace, které ses dnes dozvěděl</a:t>
            </a:r>
          </a:p>
          <a:p>
            <a:pPr marL="514350" indent="-514350">
              <a:buAutoNum type="arabicPeriod"/>
            </a:pPr>
            <a:r>
              <a:rPr lang="cs-CZ" dirty="0"/>
              <a:t>Bude tam část o 16. století a část o současnosti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dirty="0"/>
              <a:t>Bude obsahovat informaci o tom, jak podnikání změnilo život šlechty</a:t>
            </a:r>
          </a:p>
          <a:p>
            <a:pPr marL="514350" indent="-514350">
              <a:buAutoNum type="arabicPeriod"/>
            </a:pPr>
            <a:endParaRPr lang="cs-CZ" dirty="0"/>
          </a:p>
          <a:p>
            <a:pPr marL="0" indent="0">
              <a:buNone/>
            </a:pPr>
            <a:r>
              <a:rPr lang="cs-CZ" dirty="0"/>
              <a:t>Text podepiš a odevzdáš jej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Děkuji ti za tvou práci</a:t>
            </a:r>
          </a:p>
        </p:txBody>
      </p:sp>
    </p:spTree>
    <p:extLst>
      <p:ext uri="{BB962C8B-B14F-4D97-AF65-F5344CB8AC3E}">
        <p14:creationId xmlns:p14="http://schemas.microsoft.com/office/powerpoint/2010/main" val="531698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99AE53-4154-4474-3B99-DDB6A4B8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obrázků: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9D98E6-74B8-321F-99F7-26E2CDB4E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Slide 3 a 9 - </a:t>
            </a:r>
            <a:r>
              <a:rPr lang="cs-CZ" sz="2000" dirty="0">
                <a:hlinkClick r:id="rId2"/>
              </a:rPr>
              <a:t>https://cs.wikipedia.org/wiki/Vil%C3%A9m_z_Ro%C5%BEmberka</a:t>
            </a:r>
            <a:r>
              <a:rPr lang="cs-CZ" sz="2000" dirty="0"/>
              <a:t> </a:t>
            </a:r>
          </a:p>
          <a:p>
            <a:r>
              <a:rPr lang="cs-CZ" sz="2000" dirty="0"/>
              <a:t>Slide 10 – </a:t>
            </a:r>
            <a:r>
              <a:rPr lang="cs-CZ" sz="2000" dirty="0">
                <a:hlinkClick r:id="rId3"/>
              </a:rPr>
              <a:t>https://cs.wikipedia.org/wiki/Soubor:Litomysl_zamek.jpg</a:t>
            </a:r>
            <a:r>
              <a:rPr lang="cs-CZ" sz="2000" dirty="0"/>
              <a:t> </a:t>
            </a:r>
          </a:p>
          <a:p>
            <a:r>
              <a:rPr lang="cs-CZ" sz="2000" dirty="0"/>
              <a:t>Slide 11 – </a:t>
            </a:r>
            <a:r>
              <a:rPr lang="cs-CZ" sz="2000" dirty="0">
                <a:hlinkClick r:id="rId4"/>
              </a:rPr>
              <a:t>https://living.iprima.cz/pohadkovy-zamek-telc-poklad-moravske-renesance-je-po-rekonstrukci-otevreny-celorocne-415890</a:t>
            </a:r>
            <a:r>
              <a:rPr lang="cs-CZ" sz="2000" dirty="0"/>
              <a:t> </a:t>
            </a:r>
          </a:p>
          <a:p>
            <a:r>
              <a:rPr lang="cs-CZ" sz="2000" dirty="0"/>
              <a:t>Slide 12 – </a:t>
            </a:r>
            <a:r>
              <a:rPr lang="cs-CZ" sz="2000" dirty="0">
                <a:hlinkClick r:id="rId5"/>
              </a:rPr>
              <a:t>https://en.wikipedia.org/wiki/%C4%8Cesk%C3%BD_Krumlov_Castle#/media/File:%C4%8Cesk%C3%BD_Krumlov,_z%C3%A1mek_cel%C3%BD_z_vyhl%C3%ADdky.jpg</a:t>
            </a:r>
            <a:r>
              <a:rPr lang="cs-CZ" sz="2000" dirty="0"/>
              <a:t> </a:t>
            </a:r>
          </a:p>
          <a:p>
            <a:r>
              <a:rPr lang="cs-CZ" sz="2000" dirty="0"/>
              <a:t>Slide 13 – </a:t>
            </a:r>
            <a:r>
              <a:rPr lang="cs-CZ" sz="2000" dirty="0">
                <a:hlinkClick r:id="rId6"/>
              </a:rPr>
              <a:t>https://www.zamek-opocno.cz/cs/o-zamku</a:t>
            </a:r>
            <a:r>
              <a:rPr lang="cs-CZ" sz="2000" dirty="0"/>
              <a:t>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28374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E2BBDB-E3FB-AEC0-F94B-2247B2B42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 v 16. století započalo, dnes velkou sílu a vliv na život lidí má</a:t>
            </a:r>
            <a:r>
              <a:rPr lang="cs-CZ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cs-CZ" sz="8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0D049E-8469-3E9D-1DEE-C52F95671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746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D8CC63-F2A1-1251-6722-B7A0D66EF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990352" cy="742950"/>
          </a:xfrm>
        </p:spPr>
        <p:txBody>
          <a:bodyPr/>
          <a:lstStyle/>
          <a:p>
            <a:r>
              <a:rPr lang="cs-CZ" dirty="0"/>
              <a:t>Vilém z Rožmberka (1535 – 1592)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13FE4A-328A-795B-07FB-7198FDE1F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76" y="640080"/>
            <a:ext cx="8508924" cy="616275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Milí žáci z daleké budoucnosti, dovolte mi, abych se představil. Jsem Vilém z Rožmberka, jeden z nejvýznamnějších šlechticů českých zemí v 16. století. Jsem z velmi významného šlechtického rodu Rožmberků, který vlastní téměř celé jižní Čechy. Svým významem a slávou převyšujeme všechny ostatní šlechtické rody v českých zemích.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Teď momentálně mám ale velké trápení. Účastnil jsem se výpravy do Itálie a tam jsem se seznámil s nejnovějším uměleckým slohem – renesancí. Kdybyste viděli ty nádherné paláce a zámky italské šlechty. A jak jsou pohodlné – žádné studené hrady na kopcích, ale zámky stojící ve městech, s nádhernými zahradami, topením. A ta výzdoba, ty obrazy a sochy. To všechno bych také rád.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Ale nemám na to peníze.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Víte, naše hlavní obživa je vybírat daně. Ale to nestačí na to, abychom se měli tak krásně jako v Itálii.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Jo, měšťané, ti se mají, bohatnou více a více – daří se jim v podnikání, prodávají na trzích své výrobky a peníze se jim množí a množí. Nejbohatší z nich bourají staré gotické domy a staví si místo nich domy, které vypadají jak malé zámky, jsou krásně zdobené a mají erby. Snaží se vyrovnat nám, šlechtě, i když jsou neurození.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Poraďte, co bych měl dělat, abych také mohl stavět zámky a krásně je zdobit?</a:t>
            </a:r>
          </a:p>
        </p:txBody>
      </p:sp>
      <p:pic>
        <p:nvPicPr>
          <p:cNvPr id="1026" name="Picture 2" descr="Vilém z Rožmberka na výřezu portrétu z roku 1589">
            <a:extLst>
              <a:ext uri="{FF2B5EF4-FFF2-40B4-BE49-F238E27FC236}">
                <a16:creationId xmlns:a16="http://schemas.microsoft.com/office/drawing/2014/main" id="{8E277C6D-5DB4-5F3E-C141-63F3A9567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203"/>
            <a:ext cx="3683076" cy="411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99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927659-687A-6E78-BFED-0EE26A7C9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čem by šlechta mohla podnikat - SNOS?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34BAB2-C088-64A9-2651-3C5280C2E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949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Nápady žáků:			       Realita v 16. stol.:</a:t>
            </a:r>
          </a:p>
          <a:p>
            <a:pPr marL="0" indent="0">
              <a:lnSpc>
                <a:spcPct val="150000"/>
              </a:lnSpc>
              <a:buNone/>
              <a:tabLst>
                <a:tab pos="5108575" algn="l"/>
              </a:tabLst>
            </a:pPr>
            <a:r>
              <a:rPr lang="cs-CZ" dirty="0"/>
              <a:t>	Rybníkářství</a:t>
            </a:r>
          </a:p>
          <a:p>
            <a:pPr marL="0" indent="0">
              <a:lnSpc>
                <a:spcPct val="150000"/>
              </a:lnSpc>
              <a:buNone/>
              <a:tabLst>
                <a:tab pos="5108575" algn="l"/>
              </a:tabLst>
            </a:pPr>
            <a:r>
              <a:rPr lang="cs-CZ" dirty="0"/>
              <a:t>	Pivovarnictví</a:t>
            </a:r>
          </a:p>
          <a:p>
            <a:pPr marL="0" indent="0">
              <a:lnSpc>
                <a:spcPct val="150000"/>
              </a:lnSpc>
              <a:buNone/>
              <a:tabLst>
                <a:tab pos="5108575" algn="l"/>
              </a:tabLst>
            </a:pPr>
            <a:r>
              <a:rPr lang="cs-CZ" dirty="0"/>
              <a:t>	Těžba stříbra</a:t>
            </a:r>
          </a:p>
          <a:p>
            <a:pPr marL="0" indent="0">
              <a:lnSpc>
                <a:spcPct val="150000"/>
              </a:lnSpc>
              <a:buNone/>
              <a:tabLst>
                <a:tab pos="5108575" algn="l"/>
              </a:tabLst>
            </a:pPr>
            <a:r>
              <a:rPr lang="cs-CZ" dirty="0"/>
              <a:t>	Sklářství</a:t>
            </a:r>
          </a:p>
          <a:p>
            <a:pPr marL="0" indent="0">
              <a:lnSpc>
                <a:spcPct val="150000"/>
              </a:lnSpc>
              <a:buNone/>
              <a:tabLst>
                <a:tab pos="5108575" algn="l"/>
              </a:tabLst>
            </a:pPr>
            <a:r>
              <a:rPr lang="cs-CZ" dirty="0"/>
              <a:t>	Výroba železa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6D55E94-9FFC-3588-2B23-64D56356E3CB}"/>
              </a:ext>
            </a:extLst>
          </p:cNvPr>
          <p:cNvSpPr/>
          <p:nvPr/>
        </p:nvSpPr>
        <p:spPr>
          <a:xfrm>
            <a:off x="5795433" y="2526980"/>
            <a:ext cx="3175000" cy="42830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976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B59D3D-3E24-B5A2-529D-60BCA366C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texty o dvou podnikáních šlechty v 16. století: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31D67A-FDAC-F283-1B33-27183AFE9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práce ve dvojicích</a:t>
            </a:r>
          </a:p>
          <a:p>
            <a:endParaRPr lang="cs-CZ" dirty="0"/>
          </a:p>
          <a:p>
            <a:r>
              <a:rPr lang="cs-CZ" dirty="0"/>
              <a:t>každý má svůj text</a:t>
            </a:r>
          </a:p>
          <a:p>
            <a:endParaRPr lang="cs-CZ" dirty="0"/>
          </a:p>
          <a:p>
            <a:r>
              <a:rPr lang="cs-CZ" dirty="0"/>
              <a:t>společné sdílení </a:t>
            </a:r>
          </a:p>
          <a:p>
            <a:endParaRPr lang="cs-CZ" dirty="0"/>
          </a:p>
          <a:p>
            <a:r>
              <a:rPr lang="cs-CZ" dirty="0"/>
              <a:t>společné vyplnění tabulky (č. 1 – 6)</a:t>
            </a:r>
          </a:p>
        </p:txBody>
      </p:sp>
    </p:spTree>
    <p:extLst>
      <p:ext uri="{BB962C8B-B14F-4D97-AF65-F5344CB8AC3E}">
        <p14:creationId xmlns:p14="http://schemas.microsoft.com/office/powerpoint/2010/main" val="4207789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79B54C-2E3A-038A-F4DE-5AE8DA03F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385"/>
            <a:ext cx="10515600" cy="617855"/>
          </a:xfrm>
        </p:spPr>
        <p:txBody>
          <a:bodyPr>
            <a:normAutofit fontScale="90000"/>
          </a:bodyPr>
          <a:lstStyle/>
          <a:p>
            <a:r>
              <a:rPr lang="cs-CZ" dirty="0"/>
              <a:t>SNOS odpovědí na tabuli (č. 1 – 6)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5FABFEA-92EB-17FF-6B14-21438A0AC5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987167"/>
              </p:ext>
            </p:extLst>
          </p:nvPr>
        </p:nvGraphicFramePr>
        <p:xfrm>
          <a:off x="365760" y="777240"/>
          <a:ext cx="11487149" cy="61849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9066">
                  <a:extLst>
                    <a:ext uri="{9D8B030D-6E8A-4147-A177-3AD203B41FA5}">
                      <a16:colId xmlns:a16="http://schemas.microsoft.com/office/drawing/2014/main" val="1269028890"/>
                    </a:ext>
                  </a:extLst>
                </a:gridCol>
                <a:gridCol w="3281273">
                  <a:extLst>
                    <a:ext uri="{9D8B030D-6E8A-4147-A177-3AD203B41FA5}">
                      <a16:colId xmlns:a16="http://schemas.microsoft.com/office/drawing/2014/main" val="214807073"/>
                    </a:ext>
                  </a:extLst>
                </a:gridCol>
                <a:gridCol w="3776810">
                  <a:extLst>
                    <a:ext uri="{9D8B030D-6E8A-4147-A177-3AD203B41FA5}">
                      <a16:colId xmlns:a16="http://schemas.microsoft.com/office/drawing/2014/main" val="1138335008"/>
                    </a:ext>
                  </a:extLst>
                </a:gridCol>
              </a:tblGrid>
              <a:tr h="1908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800" kern="100">
                          <a:effectLst/>
                        </a:rPr>
                        <a:t> </a:t>
                      </a:r>
                      <a:r>
                        <a:rPr lang="cs-CZ" sz="1400" kern="100">
                          <a:effectLst/>
                        </a:rPr>
                        <a:t>Otázky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1" marR="522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>
                          <a:effectLst/>
                        </a:rPr>
                        <a:t>Rybníkářství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1" marR="522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>
                          <a:effectLst/>
                        </a:rPr>
                        <a:t>Pivovarnictví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1" marR="52291" marT="0" marB="0"/>
                </a:tc>
                <a:extLst>
                  <a:ext uri="{0D108BD9-81ED-4DB2-BD59-A6C34878D82A}">
                    <a16:rowId xmlns:a16="http://schemas.microsoft.com/office/drawing/2014/main" val="2869392339"/>
                  </a:ext>
                </a:extLst>
              </a:tr>
              <a:tr h="591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 dirty="0">
                          <a:effectLst/>
                        </a:rPr>
                        <a:t>1. Měla šlechta konkurenci?</a:t>
                      </a:r>
                      <a:endParaRPr lang="cs-CZ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1" marR="52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kern="100" dirty="0">
                          <a:effectLst/>
                        </a:rPr>
                        <a:t> </a:t>
                      </a:r>
                      <a:endParaRPr lang="cs-CZ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1" marR="52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kern="100" dirty="0">
                          <a:effectLst/>
                        </a:rPr>
                        <a:t> </a:t>
                      </a:r>
                      <a:endParaRPr lang="cs-CZ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1" marR="52291" marT="0" marB="0" anchor="ctr"/>
                </a:tc>
                <a:extLst>
                  <a:ext uri="{0D108BD9-81ED-4DB2-BD59-A6C34878D82A}">
                    <a16:rowId xmlns:a16="http://schemas.microsoft.com/office/drawing/2014/main" val="3326439758"/>
                  </a:ext>
                </a:extLst>
              </a:tr>
              <a:tr h="591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>
                          <a:effectLst/>
                        </a:rPr>
                        <a:t>2. Byla v Čechách dlouhá tradice?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1" marR="52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kern="100" dirty="0">
                          <a:effectLst/>
                        </a:rPr>
                        <a:t> </a:t>
                      </a:r>
                      <a:endParaRPr lang="cs-CZ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1" marR="52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kern="100" dirty="0">
                          <a:effectLst/>
                        </a:rPr>
                        <a:t> </a:t>
                      </a:r>
                      <a:endParaRPr lang="cs-CZ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1" marR="52291" marT="0" marB="0" anchor="ctr"/>
                </a:tc>
                <a:extLst>
                  <a:ext uri="{0D108BD9-81ED-4DB2-BD59-A6C34878D82A}">
                    <a16:rowId xmlns:a16="http://schemas.microsoft.com/office/drawing/2014/main" val="2863905096"/>
                  </a:ext>
                </a:extLst>
              </a:tr>
              <a:tr h="7948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>
                          <a:effectLst/>
                        </a:rPr>
                        <a:t>3. Kde vznikaly rybníky / pivovary?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>
                          <a:effectLst/>
                        </a:rPr>
                        <a:t> 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1" marR="52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kern="100" dirty="0">
                          <a:effectLst/>
                        </a:rPr>
                        <a:t> </a:t>
                      </a:r>
                      <a:endParaRPr lang="cs-CZ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1" marR="52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kern="100" dirty="0">
                          <a:effectLst/>
                        </a:rPr>
                        <a:t> </a:t>
                      </a:r>
                      <a:endParaRPr lang="cs-CZ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1" marR="52291" marT="0" marB="0" anchor="ctr"/>
                </a:tc>
                <a:extLst>
                  <a:ext uri="{0D108BD9-81ED-4DB2-BD59-A6C34878D82A}">
                    <a16:rowId xmlns:a16="http://schemas.microsoft.com/office/drawing/2014/main" val="3609458101"/>
                  </a:ext>
                </a:extLst>
              </a:tr>
              <a:tr h="591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>
                          <a:effectLst/>
                        </a:rPr>
                        <a:t>4. Bylo to užitečné pro všechny?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1" marR="52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kern="100" dirty="0">
                          <a:effectLst/>
                        </a:rPr>
                        <a:t> </a:t>
                      </a:r>
                      <a:endParaRPr lang="cs-CZ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1" marR="52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kern="100" dirty="0">
                          <a:effectLst/>
                        </a:rPr>
                        <a:t> </a:t>
                      </a:r>
                      <a:endParaRPr lang="cs-CZ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1" marR="52291" marT="0" marB="0" anchor="ctr"/>
                </a:tc>
                <a:extLst>
                  <a:ext uri="{0D108BD9-81ED-4DB2-BD59-A6C34878D82A}">
                    <a16:rowId xmlns:a16="http://schemas.microsoft.com/office/drawing/2014/main" val="2231939631"/>
                  </a:ext>
                </a:extLst>
              </a:tr>
              <a:tr h="7948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>
                          <a:effectLst/>
                        </a:rPr>
                        <a:t>5. Pokud ano, čím?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>
                          <a:effectLst/>
                        </a:rPr>
                        <a:t> 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1" marR="52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kern="100" dirty="0">
                          <a:effectLst/>
                        </a:rPr>
                        <a:t> </a:t>
                      </a:r>
                      <a:endParaRPr lang="cs-CZ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1" marR="52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kern="100" dirty="0">
                          <a:effectLst/>
                        </a:rPr>
                        <a:t> </a:t>
                      </a:r>
                      <a:endParaRPr lang="cs-CZ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1" marR="52291" marT="0" marB="0" anchor="ctr"/>
                </a:tc>
                <a:extLst>
                  <a:ext uri="{0D108BD9-81ED-4DB2-BD59-A6C34878D82A}">
                    <a16:rowId xmlns:a16="http://schemas.microsoft.com/office/drawing/2014/main" val="989947856"/>
                  </a:ext>
                </a:extLst>
              </a:tr>
              <a:tr h="591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>
                          <a:effectLst/>
                        </a:rPr>
                        <a:t>6. Zbohatla díky tomu šlechta?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1" marR="52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kern="100" dirty="0">
                          <a:effectLst/>
                        </a:rPr>
                        <a:t> </a:t>
                      </a:r>
                      <a:endParaRPr lang="cs-CZ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1" marR="52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kern="100" dirty="0">
                          <a:effectLst/>
                        </a:rPr>
                        <a:t> </a:t>
                      </a:r>
                      <a:endParaRPr lang="cs-CZ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1" marR="52291" marT="0" marB="0" anchor="ctr"/>
                </a:tc>
                <a:extLst>
                  <a:ext uri="{0D108BD9-81ED-4DB2-BD59-A6C34878D82A}">
                    <a16:rowId xmlns:a16="http://schemas.microsoft.com/office/drawing/2014/main" val="672997966"/>
                  </a:ext>
                </a:extLst>
              </a:tr>
              <a:tr h="591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>
                          <a:effectLst/>
                        </a:rPr>
                        <a:t>7. Když se podíváš na mapu, je tam hodně rybníků / pivovarů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1" marR="52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kern="100" dirty="0">
                          <a:effectLst/>
                        </a:rPr>
                        <a:t> </a:t>
                      </a:r>
                      <a:endParaRPr lang="cs-CZ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1" marR="52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kern="100" dirty="0">
                          <a:effectLst/>
                        </a:rPr>
                        <a:t> </a:t>
                      </a:r>
                      <a:endParaRPr lang="cs-CZ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1" marR="52291" marT="0" marB="0" anchor="ctr"/>
                </a:tc>
                <a:extLst>
                  <a:ext uri="{0D108BD9-81ED-4DB2-BD59-A6C34878D82A}">
                    <a16:rowId xmlns:a16="http://schemas.microsoft.com/office/drawing/2014/main" val="2806099638"/>
                  </a:ext>
                </a:extLst>
              </a:tr>
              <a:tr h="591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>
                          <a:effectLst/>
                        </a:rPr>
                        <a:t>8. Má tehdejší rybníkářství / pivovarnictví vliv na dnešní dobu?</a:t>
                      </a:r>
                      <a:endParaRPr lang="cs-CZ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1" marR="52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kern="100">
                          <a:effectLst/>
                        </a:rPr>
                        <a:t> </a:t>
                      </a:r>
                      <a:endParaRPr lang="cs-CZ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1" marR="52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kern="100" dirty="0">
                          <a:effectLst/>
                        </a:rPr>
                        <a:t> </a:t>
                      </a:r>
                      <a:endParaRPr lang="cs-CZ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1" marR="52291" marT="0" marB="0" anchor="ctr"/>
                </a:tc>
                <a:extLst>
                  <a:ext uri="{0D108BD9-81ED-4DB2-BD59-A6C34878D82A}">
                    <a16:rowId xmlns:a16="http://schemas.microsoft.com/office/drawing/2014/main" val="968855361"/>
                  </a:ext>
                </a:extLst>
              </a:tr>
              <a:tr h="591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400" kern="100" dirty="0">
                          <a:effectLst/>
                        </a:rPr>
                        <a:t>9. Pokud ano, jaký?</a:t>
                      </a:r>
                      <a:endParaRPr lang="cs-CZ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1" marR="52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kern="100">
                          <a:effectLst/>
                        </a:rPr>
                        <a:t> </a:t>
                      </a:r>
                      <a:endParaRPr lang="cs-CZ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1" marR="52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2400" kern="100" dirty="0">
                          <a:effectLst/>
                        </a:rPr>
                        <a:t> </a:t>
                      </a:r>
                      <a:endParaRPr lang="cs-CZ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1" marR="52291" marT="0" marB="0" anchor="ctr"/>
                </a:tc>
                <a:extLst>
                  <a:ext uri="{0D108BD9-81ED-4DB2-BD59-A6C34878D82A}">
                    <a16:rowId xmlns:a16="http://schemas.microsoft.com/office/drawing/2014/main" val="1588308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00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9D75E-CB42-67A2-7C7A-95813C29B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062E7-FF6D-5A79-AF8B-24808BD29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texty o dvou rybnících a pivu v Česku dnes: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5B69B1-952C-6F84-6F3C-D6FFE2507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práce ve dvojicích</a:t>
            </a:r>
          </a:p>
          <a:p>
            <a:endParaRPr lang="cs-CZ" dirty="0"/>
          </a:p>
          <a:p>
            <a:r>
              <a:rPr lang="cs-CZ" dirty="0"/>
              <a:t>každý má svůj text (na stejné téma)</a:t>
            </a:r>
          </a:p>
          <a:p>
            <a:endParaRPr lang="cs-CZ" dirty="0"/>
          </a:p>
          <a:p>
            <a:r>
              <a:rPr lang="cs-CZ" dirty="0"/>
              <a:t>společné sdílení </a:t>
            </a:r>
          </a:p>
          <a:p>
            <a:endParaRPr lang="cs-CZ" dirty="0"/>
          </a:p>
          <a:p>
            <a:r>
              <a:rPr lang="cs-CZ" dirty="0"/>
              <a:t>společné vyplnění tabulky (č. 7 – 9)</a:t>
            </a:r>
          </a:p>
        </p:txBody>
      </p:sp>
    </p:spTree>
    <p:extLst>
      <p:ext uri="{BB962C8B-B14F-4D97-AF65-F5344CB8AC3E}">
        <p14:creationId xmlns:p14="http://schemas.microsoft.com/office/powerpoint/2010/main" val="2635714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50CF2-906B-BFB7-FD09-F1AD29FE8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Návrat k tabulce – odpovědi č. 7 - 9</a:t>
            </a:r>
          </a:p>
        </p:txBody>
      </p:sp>
    </p:spTree>
    <p:extLst>
      <p:ext uri="{BB962C8B-B14F-4D97-AF65-F5344CB8AC3E}">
        <p14:creationId xmlns:p14="http://schemas.microsoft.com/office/powerpoint/2010/main" val="1508565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D8CC63-F2A1-1251-6722-B7A0D66EF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990352" cy="742950"/>
          </a:xfrm>
        </p:spPr>
        <p:txBody>
          <a:bodyPr/>
          <a:lstStyle/>
          <a:p>
            <a:r>
              <a:rPr lang="cs-CZ" dirty="0"/>
              <a:t>Vilém z Rožmberka (1535 – 1592)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13FE4A-328A-795B-07FB-7198FDE1F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76" y="640080"/>
            <a:ext cx="8508924" cy="61627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Tak vidíte, robata z 21. století, dopadlo to pro nás šlechtu skvěle – díky tomu, že jsme začali podnikat, hlavně vařit pivo a budovat rybníky, jsme zbohatli, a tak jsme postavili </a:t>
            </a:r>
            <a:r>
              <a:rPr lang="cs-CZ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honosné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zámky, které jsme vybavili nádhernými malbami, sochami a nábytkem, takže je obdivujete dodnes – např. zámky v Telči, Litomyšli, Opočně, Českém Krumlově a mnoho dalších. Sice jsme tím hodně omezili měšťany, ale ti si za čas najdou jinou obživu a zbohatnou znovu, jen to chvíli potrvá – tedy pár století až do století 19. Ale to už je jiný příběh a jiná látka do té vaší školy.</a:t>
            </a:r>
          </a:p>
        </p:txBody>
      </p:sp>
      <p:pic>
        <p:nvPicPr>
          <p:cNvPr id="1026" name="Picture 2" descr="Vilém z Rožmberka na výřezu portrétu z roku 1589">
            <a:extLst>
              <a:ext uri="{FF2B5EF4-FFF2-40B4-BE49-F238E27FC236}">
                <a16:creationId xmlns:a16="http://schemas.microsoft.com/office/drawing/2014/main" id="{8E277C6D-5DB4-5F3E-C141-63F3A9567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203"/>
            <a:ext cx="3683076" cy="411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3643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9F7BA85524EB42AF4FF631EB6239E7" ma:contentTypeVersion="11" ma:contentTypeDescription="Vytvoří nový dokument" ma:contentTypeScope="" ma:versionID="eca8ed84224adbd450ad32796a19cf7d">
  <xsd:schema xmlns:xsd="http://www.w3.org/2001/XMLSchema" xmlns:xs="http://www.w3.org/2001/XMLSchema" xmlns:p="http://schemas.microsoft.com/office/2006/metadata/properties" xmlns:ns2="bc6afe3e-7015-44d6-878d-5ba4d7b742d3" targetNamespace="http://schemas.microsoft.com/office/2006/metadata/properties" ma:root="true" ma:fieldsID="c87585f407e0ae1a0c98bf3b73aa006e" ns2:_="">
    <xsd:import namespace="bc6afe3e-7015-44d6-878d-5ba4d7b742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afe3e-7015-44d6-878d-5ba4d7b742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Značky obrázků" ma:readOnly="false" ma:fieldId="{5cf76f15-5ced-4ddc-b409-7134ff3c332f}" ma:taxonomyMulti="true" ma:sspId="27dd16fa-df82-42a5-acbd-34776075af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6afe3e-7015-44d6-878d-5ba4d7b742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DFE244-3ECB-4175-9D3A-76D16DCD036E}"/>
</file>

<file path=customXml/itemProps2.xml><?xml version="1.0" encoding="utf-8"?>
<ds:datastoreItem xmlns:ds="http://schemas.openxmlformats.org/officeDocument/2006/customXml" ds:itemID="{96336ADE-BAB2-484F-94D7-52FD1F1F52F0}"/>
</file>

<file path=customXml/itemProps3.xml><?xml version="1.0" encoding="utf-8"?>
<ds:datastoreItem xmlns:ds="http://schemas.openxmlformats.org/officeDocument/2006/customXml" ds:itemID="{2BEFBCBE-4245-4666-A364-C01C36C8777C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870</Words>
  <Application>Microsoft Office PowerPoint</Application>
  <PresentationFormat>Širokoúhlá obrazovka</PresentationFormat>
  <Paragraphs>97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Motiv Office</vt:lpstr>
      <vt:lpstr>Podnikání šlechty v 16. stol.</vt:lpstr>
      <vt:lpstr>Co v 16. století započalo, dnes velkou sílu a vliv na život lidí má. </vt:lpstr>
      <vt:lpstr>Vilém z Rožmberka (1535 – 1592)</vt:lpstr>
      <vt:lpstr>V čem by šlechta mohla podnikat - SNOS?</vt:lpstr>
      <vt:lpstr>Práce s texty o dvou podnikáních šlechty v 16. století:</vt:lpstr>
      <vt:lpstr>SNOS odpovědí na tabuli (č. 1 – 6)</vt:lpstr>
      <vt:lpstr>Práce s texty o dvou rybnících a pivu v Česku dnes:</vt:lpstr>
      <vt:lpstr>Návrat k tabulce – odpovědi č. 7 - 9</vt:lpstr>
      <vt:lpstr>Vilém z Rožmberka (1535 – 1592)</vt:lpstr>
      <vt:lpstr>Litomyšl</vt:lpstr>
      <vt:lpstr>Telč</vt:lpstr>
      <vt:lpstr>Český Krumlov</vt:lpstr>
      <vt:lpstr>Opočno</vt:lpstr>
      <vt:lpstr>Co v 16. století započalo, dnes velkou sílu a vliv na život lidí má. </vt:lpstr>
      <vt:lpstr>Pisatelský úkol – vyber si jeden z oborů podnikání a napíše text o tom, co ses o něm dozvěděl</vt:lpstr>
      <vt:lpstr>Zdroje obrázků: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Roman Ziegler</dc:creator>
  <cp:lastModifiedBy>Ziegler Roman</cp:lastModifiedBy>
  <cp:revision>15</cp:revision>
  <dcterms:created xsi:type="dcterms:W3CDTF">2025-03-15T18:33:17Z</dcterms:created>
  <dcterms:modified xsi:type="dcterms:W3CDTF">2025-04-14T17:21:41Z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0x010100789F7BA85524EB42AF4FF631EB6239E7</vt:lpwstr>
  </property>
</Properties>
</file>