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0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Tuesday, January 7,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80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93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3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Tuesday, January 7,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2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9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9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1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17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0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Tuesday, January 7,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2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Tuesday, January 7,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164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4F3A7E8-6DA9-4C2B-ACC8-475F34DAEA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21CDF0-4D24-4190-9285-9016C19C16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B81157-B65F-6833-D7CF-CFC095003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0" y="1449388"/>
            <a:ext cx="5015638" cy="20750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800" dirty="0" smtClean="0"/>
              <a:t>Kultura </a:t>
            </a:r>
            <a:r>
              <a:rPr lang="cs-CZ" sz="4800" dirty="0"/>
              <a:t>raného </a:t>
            </a:r>
            <a:r>
              <a:rPr lang="cs-CZ" sz="4800" dirty="0" smtClean="0"/>
              <a:t>středověku v Evropě</a:t>
            </a:r>
            <a:endParaRPr lang="cs-CZ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DD790D-69F1-1770-4CFE-F731429E7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0" y="3830398"/>
            <a:ext cx="5015638" cy="1219439"/>
          </a:xfrm>
        </p:spPr>
        <p:txBody>
          <a:bodyPr>
            <a:normAutofit/>
          </a:bodyPr>
          <a:lstStyle/>
          <a:p>
            <a:r>
              <a:rPr lang="cs-CZ" dirty="0" smtClean="0"/>
              <a:t>Fáze „na začátku“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E488E-224E-9806-C44A-30B5CAB22E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50" r="19588" b="-1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4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19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29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CB266-046B-7734-A4BF-82242AEED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Středověké panství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5AE77A5-38CE-7269-4F31-7266F50AF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1701" y="1325495"/>
            <a:ext cx="6873073" cy="53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85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81AE1-FE7D-FC5E-48A2-D9CABC5E7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Trojí lid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2226CFE-006C-1B9A-AF86-CAF0CA18B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972" y="2873830"/>
            <a:ext cx="11054378" cy="21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80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4F3A7E8-6DA9-4C2B-ACC8-475F34DAEA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21CDF0-4D24-4190-9285-9016C19C16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F7C3AF-A6D0-F87F-40A0-FA23AC003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449388"/>
            <a:ext cx="5015638" cy="2075012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pPr algn="ctr"/>
            <a:r>
              <a:rPr lang="cs-CZ" sz="4400" spc="-100" dirty="0"/>
              <a:t>Rotunda sv. Jiří</a:t>
            </a:r>
            <a:br>
              <a:rPr lang="cs-CZ" sz="4400" spc="-100" dirty="0"/>
            </a:br>
            <a:r>
              <a:rPr lang="cs-CZ" sz="4400" spc="-100" dirty="0" smtClean="0"/>
              <a:t>na Řípu</a:t>
            </a:r>
            <a:r>
              <a:rPr lang="cs-CZ" sz="5600" spc="-100" dirty="0"/>
              <a:t/>
            </a:r>
            <a:br>
              <a:rPr lang="cs-CZ" sz="5600" spc="-100" dirty="0"/>
            </a:br>
            <a:r>
              <a:rPr lang="cs-CZ" sz="5600" spc="-100" dirty="0"/>
              <a:t/>
            </a:r>
            <a:br>
              <a:rPr lang="cs-CZ" sz="5600" spc="-100" dirty="0"/>
            </a:br>
            <a:r>
              <a:rPr lang="cs-CZ" sz="1300" spc="-100" dirty="0"/>
              <a:t>https://cs.wikipedia.org/wiki/Rotunda_svat%C3%A9ho_Ji%C5%99%C3%AD_(%C5%98%C3%ADp)</a:t>
            </a:r>
            <a:endParaRPr lang="en-US" sz="1300" spc="-1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F75E271-54F9-8794-E500-36DB7E680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621" r="21816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6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21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267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4F3A7E8-6DA9-4C2B-ACC8-475F34DAEA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21CDF0-4D24-4190-9285-9016C19C16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20CBFB-EF2C-E770-0E58-FB1F4C00E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358" y="1449388"/>
            <a:ext cx="5015638" cy="3028968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cs-CZ" sz="4000" spc="-100" dirty="0"/>
              <a:t>Bazilika sv. Prokopa</a:t>
            </a:r>
            <a:br>
              <a:rPr lang="cs-CZ" sz="4000" spc="-100" dirty="0"/>
            </a:br>
            <a:r>
              <a:rPr lang="cs-CZ" sz="4000" spc="-100" dirty="0"/>
              <a:t/>
            </a:r>
            <a:br>
              <a:rPr lang="cs-CZ" sz="4000" spc="-100" dirty="0"/>
            </a:br>
            <a:r>
              <a:rPr lang="cs-CZ" sz="4000" spc="-100" dirty="0"/>
              <a:t>Třebíč</a:t>
            </a:r>
            <a:br>
              <a:rPr lang="cs-CZ" sz="4000" spc="-100" dirty="0"/>
            </a:br>
            <a:r>
              <a:rPr lang="cs-CZ" sz="1200" spc="-100" dirty="0"/>
              <a:t/>
            </a:r>
            <a:br>
              <a:rPr lang="cs-CZ" sz="1200" spc="-100" dirty="0"/>
            </a:br>
            <a:r>
              <a:rPr lang="en-US" sz="1200" spc="-100" dirty="0"/>
              <a:t>https://cs.wikipedia.org/wiki/Bazilika_svat%C3%A9ho_Prokopa#/media/Soubor:Leteck%C3%BD_pohled_na_are%C3%A1l_t%C5%99eb%C3%AD%C4%8Dsk%C3%A9ho_z%C3%A1mku_crop2.jpg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A9F2E0C-DC23-6435-55DD-C530D93BF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732" r="19399" b="-1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6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21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719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21A908-CA52-F238-A664-4CA76033E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Mapa středověké Evropy </a:t>
            </a:r>
            <a:br>
              <a:rPr lang="cs-CZ" dirty="0"/>
            </a:br>
            <a:r>
              <a:rPr lang="cs-CZ" dirty="0"/>
              <a:t>kol. roku 814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07AA8D3-2E03-0EB6-C793-D25BC19676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76" r="27923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9503E7-8A26-F9DC-6159-219F4D665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5260257"/>
            <a:ext cx="4991962" cy="497615"/>
          </a:xfrm>
        </p:spPr>
        <p:txBody>
          <a:bodyPr>
            <a:normAutofit/>
          </a:bodyPr>
          <a:lstStyle/>
          <a:p>
            <a:r>
              <a:rPr lang="en-US" sz="1200" dirty="0"/>
              <a:t>https://cs.wikipedia.org/wiki/Ran%C3%BD_st%C5%99edov%C4%9Bk#/media/Soubor:Europe_814.svg</a:t>
            </a:r>
          </a:p>
        </p:txBody>
      </p:sp>
    </p:spTree>
    <p:extLst>
      <p:ext uri="{BB962C8B-B14F-4D97-AF65-F5344CB8AC3E}">
        <p14:creationId xmlns:p14="http://schemas.microsoft.com/office/powerpoint/2010/main" val="390205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90F31D0-133A-E6F4-5432-52A68F599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14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977236-05F9-83FA-1016-79289552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455848"/>
            <a:ext cx="5015638" cy="1146676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4000" spc="-100" dirty="0" err="1"/>
              <a:t>Klášter</a:t>
            </a:r>
            <a:r>
              <a:rPr lang="en-US" sz="4000" spc="-100" dirty="0"/>
              <a:t> Montecassino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764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4F215D-A90F-AF0B-5722-55D5F3257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cs-CZ" sz="3600" dirty="0"/>
              <a:t>Klášter </a:t>
            </a:r>
            <a:r>
              <a:rPr lang="cs-CZ" sz="3600" dirty="0" err="1"/>
              <a:t>Montecassino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400" dirty="0"/>
              <a:t>Itálie, 6. století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7909E7A-BCB2-29D7-DDB2-15A088AC52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47" r="23819" b="-1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2C9280-786A-807F-D0F8-888C9C503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5309419"/>
            <a:ext cx="4991962" cy="448454"/>
          </a:xfrm>
        </p:spPr>
        <p:txBody>
          <a:bodyPr>
            <a:normAutofit/>
          </a:bodyPr>
          <a:lstStyle/>
          <a:p>
            <a:r>
              <a:rPr lang="en-US" sz="1200" dirty="0"/>
              <a:t>https://cs.wikipedia.org/wiki/Kl%C3%A1%C5%A1ter_Montecassino#/media/Soubor:Monte_Cassino_Opactwo_1.JPG</a:t>
            </a:r>
          </a:p>
        </p:txBody>
      </p:sp>
    </p:spTree>
    <p:extLst>
      <p:ext uri="{BB962C8B-B14F-4D97-AF65-F5344CB8AC3E}">
        <p14:creationId xmlns:p14="http://schemas.microsoft.com/office/powerpoint/2010/main" val="4068838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368836-C1DE-0C77-8F17-2012C938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obrázků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F6B951-6E56-41A9-325E-A352C7AA7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Obr. 1 Hravý dějepis: středověk a raný novověk, vydavatelství Taktik, 2017</a:t>
            </a:r>
          </a:p>
          <a:p>
            <a:r>
              <a:rPr lang="cs-CZ" dirty="0"/>
              <a:t>Obr. 2 Hravý dějepis: středověk a raný novověk, vydavatelství Taktik, 2017</a:t>
            </a:r>
          </a:p>
          <a:p>
            <a:r>
              <a:rPr lang="cs-CZ" dirty="0"/>
              <a:t>Obr. 3 – 7  https://cs.wikipedia.org/wiki</a:t>
            </a:r>
          </a:p>
        </p:txBody>
      </p:sp>
    </p:spTree>
    <p:extLst>
      <p:ext uri="{BB962C8B-B14F-4D97-AF65-F5344CB8AC3E}">
        <p14:creationId xmlns:p14="http://schemas.microsoft.com/office/powerpoint/2010/main" val="4149002689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AnalogousFromLightSeed_2SEEDS">
      <a:dk1>
        <a:srgbClr val="000000"/>
      </a:dk1>
      <a:lt1>
        <a:srgbClr val="FFFFFF"/>
      </a:lt1>
      <a:dk2>
        <a:srgbClr val="31321C"/>
      </a:dk2>
      <a:lt2>
        <a:srgbClr val="F0F0F3"/>
      </a:lt2>
      <a:accent1>
        <a:srgbClr val="A3A470"/>
      </a:accent1>
      <a:accent2>
        <a:srgbClr val="B59E7A"/>
      </a:accent2>
      <a:accent3>
        <a:srgbClr val="95A77E"/>
      </a:accent3>
      <a:accent4>
        <a:srgbClr val="77A8AE"/>
      </a:accent4>
      <a:accent5>
        <a:srgbClr val="8AA3C0"/>
      </a:accent5>
      <a:accent6>
        <a:srgbClr val="7F82BA"/>
      </a:accent6>
      <a:hlink>
        <a:srgbClr val="7372B3"/>
      </a:hlink>
      <a:folHlink>
        <a:srgbClr val="7F7F7F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56A14FB5452E04DA48B244FDC598AC0" ma:contentTypeVersion="13" ma:contentTypeDescription="Vytvoří nový dokument" ma:contentTypeScope="" ma:versionID="ce4137909d8a77268aafe6c2d3ff1a9a">
  <xsd:schema xmlns:xsd="http://www.w3.org/2001/XMLSchema" xmlns:xs="http://www.w3.org/2001/XMLSchema" xmlns:p="http://schemas.microsoft.com/office/2006/metadata/properties" xmlns:ns2="d2c3e6a5-0757-41d4-b297-98871ce02533" xmlns:ns3="0f239e58-f359-4c3a-a023-8a1e1f94737d" targetNamespace="http://schemas.microsoft.com/office/2006/metadata/properties" ma:root="true" ma:fieldsID="fe89a777b360328b8d3026198b902a28" ns2:_="" ns3:_="">
    <xsd:import namespace="d2c3e6a5-0757-41d4-b297-98871ce02533"/>
    <xsd:import namespace="0f239e58-f359-4c3a-a023-8a1e1f9473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c3e6a5-0757-41d4-b297-98871ce025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Značky obrázků" ma:readOnly="false" ma:fieldId="{5cf76f15-5ced-4ddc-b409-7134ff3c332f}" ma:taxonomyMulti="true" ma:sspId="27dd16fa-df82-42a5-acbd-34776075af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39e58-f359-4c3a-a023-8a1e1f94737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c3e6a5-0757-41d4-b297-98871ce0253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EE14E9-1497-4CA4-8BD8-BE72BB93CB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c3e6a5-0757-41d4-b297-98871ce02533"/>
    <ds:schemaRef ds:uri="0f239e58-f359-4c3a-a023-8a1e1f9473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2FC0C9-3BD8-4589-9AA6-4FDBDF39BB86}">
  <ds:schemaRefs>
    <ds:schemaRef ds:uri="http://schemas.microsoft.com/office/2006/metadata/properties"/>
    <ds:schemaRef ds:uri="http://schemas.microsoft.com/office/infopath/2007/PartnerControls"/>
    <ds:schemaRef ds:uri="d2c3e6a5-0757-41d4-b297-98871ce02533"/>
  </ds:schemaRefs>
</ds:datastoreItem>
</file>

<file path=customXml/itemProps3.xml><?xml version="1.0" encoding="utf-8"?>
<ds:datastoreItem xmlns:ds="http://schemas.openxmlformats.org/officeDocument/2006/customXml" ds:itemID="{4A2B7C93-FAE6-425A-B966-9F739A9D95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79</Words>
  <Application>Microsoft Office PowerPoint</Application>
  <PresentationFormat>Širokoúhlá obrazovka</PresentationFormat>
  <Paragraphs>15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Avenir Next LT Pro</vt:lpstr>
      <vt:lpstr>Sagona Book</vt:lpstr>
      <vt:lpstr>The Hand Extrablack</vt:lpstr>
      <vt:lpstr>BlobVTI</vt:lpstr>
      <vt:lpstr>Kultura raného středověku v Evropě</vt:lpstr>
      <vt:lpstr>Středověké panství</vt:lpstr>
      <vt:lpstr>Trojí lid</vt:lpstr>
      <vt:lpstr>Rotunda sv. Jiří na Řípu  https://cs.wikipedia.org/wiki/Rotunda_svat%C3%A9ho_Ji%C5%99%C3%AD_(%C5%98%C3%ADp)</vt:lpstr>
      <vt:lpstr>Bazilika sv. Prokopa  Třebíč  https://cs.wikipedia.org/wiki/Bazilika_svat%C3%A9ho_Prokopa#/media/Soubor:Leteck%C3%BD_pohled_na_are%C3%A1l_t%C5%99eb%C3%AD%C4%8Dsk%C3%A9ho_z%C3%A1mku_crop2.jpg</vt:lpstr>
      <vt:lpstr>Mapa středověké Evropy  kol. roku 814</vt:lpstr>
      <vt:lpstr>Klášter Montecassino</vt:lpstr>
      <vt:lpstr>Klášter Montecassino  Itálie, 6. století</vt:lpstr>
      <vt:lpstr>Zdroje obrázků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Kultura raného středověku v Evropě</dc:title>
  <dc:creator>Kapustová Irena</dc:creator>
  <cp:lastModifiedBy>Bílková Jitka</cp:lastModifiedBy>
  <cp:revision>2</cp:revision>
  <dcterms:created xsi:type="dcterms:W3CDTF">2025-01-02T13:55:47Z</dcterms:created>
  <dcterms:modified xsi:type="dcterms:W3CDTF">2025-01-07T15:30:03Z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0x010100756A14FB5452E04DA48B244FDC598AC0</vt:lpwstr>
  </property>
</Properties>
</file>