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92" r:id="rId3"/>
    <p:sldId id="304" r:id="rId4"/>
    <p:sldId id="307" r:id="rId5"/>
    <p:sldId id="306" r:id="rId6"/>
    <p:sldId id="286" r:id="rId7"/>
    <p:sldId id="293" r:id="rId8"/>
    <p:sldId id="290" r:id="rId9"/>
    <p:sldId id="289" r:id="rId10"/>
    <p:sldId id="297" r:id="rId11"/>
    <p:sldId id="295" r:id="rId12"/>
    <p:sldId id="299" r:id="rId13"/>
    <p:sldId id="288" r:id="rId14"/>
    <p:sldId id="301" r:id="rId15"/>
    <p:sldId id="302" r:id="rId16"/>
    <p:sldId id="3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50" autoAdjust="0"/>
  </p:normalViewPr>
  <p:slideViewPr>
    <p:cSldViewPr snapToGrid="0">
      <p:cViewPr varScale="1">
        <p:scale>
          <a:sx n="98" d="100"/>
          <a:sy n="98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83DC-4743-4F18-BAE0-C534AAE67512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B6105-A2A8-4158-86DE-05B046FEA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05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obrázků: pixabay.com / volná licence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B6105-A2A8-4158-86DE-05B046FEAD9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15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Kolik různých skupin podle společných znaků zvládnete vytvořit?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423B0-C3E8-4605-BD22-78DD48540DA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84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26E-F636-7943-A689-311C6CD7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46D7F91-BF5C-7BCB-CA5D-22BC6E05B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EA85F58-BBF5-E189-238B-1BDC7291F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Kolik různých skupin podle společných znaků zvládnete vytvořit?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14761-5951-049F-D933-1886F7BF5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423B0-C3E8-4605-BD22-78DD48540DA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48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97D6A-25A4-AA57-91AA-94D366CBD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1123917-5DBA-EF6D-5329-4D2292F99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FDA1103-29D8-7323-EFCC-037B9453C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*Kolik různých skupin podle společných znaků zvládnete vytvořit? – Další možnosti: šelmy, obratlovci, krytosemenné, suchozemská/vodní zvířata, býložravci… </a:t>
            </a:r>
            <a:br>
              <a:rPr lang="cs-CZ" dirty="0"/>
            </a:br>
            <a:r>
              <a:rPr lang="cs-CZ" dirty="0"/>
              <a:t>*Projděte si, podle jakých znaků jsme poznali, že mají danou schopnost? Jak jsme poznali nějakou vlastnost? (Očima – ano, protože vidíme barevně, to ne všichni umí! Protože jsme se to učili? Výborně, chválíme, že se věnujete svému vzdělání! Právě jste zjistili, že si z něho i něco pamatujete. Ačkoli pořád tvrdíte, že ne…) </a:t>
            </a:r>
            <a:br>
              <a:rPr lang="cs-CZ" dirty="0"/>
            </a:br>
            <a:r>
              <a:rPr lang="cs-CZ" dirty="0"/>
              <a:t>*Doporučuju probrat nebezpečnost psů a statistiky – pes vás pravděpodobně ohrozí na život mnohem častěji než medvěd.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F8FC6A-A924-1648-1BEA-8EBF0DE85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423B0-C3E8-4605-BD22-78DD48540DA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85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FAB8-B369-6EF3-E814-25A9AEA92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4867D41-9A06-252D-18E2-8B29E42B2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BD1198B-C793-8708-3AAA-501162B36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*Kolik různých skupin podle společných znaků zvládnete vytvořit? – Další možnosti: šelmy, obratlovci, suchozemská/vodní zvířata, býložravci… </a:t>
            </a:r>
            <a:br>
              <a:rPr lang="cs-CZ" dirty="0"/>
            </a:br>
            <a:r>
              <a:rPr lang="cs-CZ" dirty="0"/>
              <a:t>*Projděte si, podle jakých znaků jsme poznali, že mají danou schopnost? Jak jsme poznali nějakou vlastnost? (Očima – ano, protože vidíme barevně, to ne všichni umí! Protože jsme se to učili? Výborně, chválíme, že se věnujete svému vzdělání! Právě jste zjistili, že si z něho i něco pamatujete. Ačkoli pořád tvrdíte, že ne…) </a:t>
            </a:r>
            <a:br>
              <a:rPr lang="cs-CZ" dirty="0"/>
            </a:br>
            <a:r>
              <a:rPr lang="cs-CZ" dirty="0"/>
              <a:t>*Doporučuju probrat nebezpečnost psů a statistiky – pes vás pravděpodobně ohrozí na život mnohem častěji než medvěd.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BA7FB2-9F92-490E-4336-0D633AE7E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423B0-C3E8-4605-BD22-78DD48540DA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92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ED891-1E95-97CE-CCA9-FEE13D62B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457E6DE-9204-187F-B178-7722BF7F5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7CAB351-8FE9-EC86-BAD7-173A777DE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57DFC71-BFCB-3A24-4A4F-AB28BCD1B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423B0-C3E8-4605-BD22-78DD48540DA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81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47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7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37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02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94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8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5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40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5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6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16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9ECF-F747-4CF0-AF84-7B59B376DE78}" type="datetimeFigureOut">
              <a:rPr lang="cs-CZ" smtClean="0"/>
              <a:t>13.12.2024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9A5F-D523-4EA4-9DFA-C7BC9D5A29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1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618E9EF5-8683-4ABC-9B3D-F7EB47EB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03" y="1214232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0D57F4CA-2D9C-4C30-B11E-3A40F701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85" y="1806701"/>
            <a:ext cx="3806624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908CE9A9-2F81-4F5F-BD5A-00BD56BC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14">
            <a:off x="-338646" y="1642745"/>
            <a:ext cx="2615361" cy="18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B7DAE776-6D15-493F-94C8-975F6EB0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42" y="2286812"/>
            <a:ext cx="1673650" cy="27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07583BAA-2EAD-4C2A-B1BF-FE57967B9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1730300" y="2175151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62B65785-1325-48AC-B79C-F1AC65E4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40" y="4356475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B1C2963C-7DCD-4918-B950-EE1E8137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093" y="1286640"/>
            <a:ext cx="3614057" cy="24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6D5F12-A97D-435E-A0B4-59A88D6190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246" y="118548"/>
            <a:ext cx="7309604" cy="1168092"/>
          </a:xfrm>
        </p:spPr>
        <p:txBody>
          <a:bodyPr>
            <a:normAutofit/>
          </a:bodyPr>
          <a:lstStyle/>
          <a:p>
            <a:r>
              <a:rPr lang="cs-CZ" sz="4000" b="1" dirty="0"/>
              <a:t>Jaké znaky je odlišují? Jaké spojují?</a:t>
            </a:r>
          </a:p>
        </p:txBody>
      </p:sp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CBD148E9-B039-49BB-8568-F19F37B5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" y="3389424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2406B9AA-284B-4805-BC75-1AE9EA20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16" y="4448722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F327A2BB-0AD8-4348-A658-5374FBEF9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7466607" y="-51925"/>
            <a:ext cx="4920333" cy="15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guana, Na Výšku, Profil, Zblízka, Plaz, Zvířecí Svět">
            <a:extLst>
              <a:ext uri="{FF2B5EF4-FFF2-40B4-BE49-F238E27FC236}">
                <a16:creationId xmlns:a16="http://schemas.microsoft.com/office/drawing/2014/main" id="{CF1B1C42-FB6D-4DC3-BCCE-1845CAD8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49" y="5007846"/>
            <a:ext cx="2795451" cy="18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5179782A-6489-493F-9B36-96D5E3952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49" y="2513073"/>
            <a:ext cx="46972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FD5FB6B3-FAC3-4E09-824E-D81F5D7C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468">
            <a:off x="6169767" y="3876178"/>
            <a:ext cx="1884190" cy="30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FFF061F4-E83A-45BF-A9B4-500B2320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05" y="1181888"/>
            <a:ext cx="2755978" cy="9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792C6BB0-35C0-CFDB-8E4C-6195D3E7F9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7" y="5137774"/>
            <a:ext cx="2942822" cy="1860722"/>
          </a:xfrm>
          <a:prstGeom prst="rect">
            <a:avLst/>
          </a:prstGeom>
        </p:spPr>
      </p:pic>
      <p:pic>
        <p:nvPicPr>
          <p:cNvPr id="5" name="Obrázek 4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0649D283-A2EB-A994-8FFC-EC8A1F36B6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35" y="3899891"/>
            <a:ext cx="2313188" cy="3469782"/>
          </a:xfrm>
          <a:prstGeom prst="rect">
            <a:avLst/>
          </a:prstGeom>
        </p:spPr>
      </p:pic>
      <p:pic>
        <p:nvPicPr>
          <p:cNvPr id="1030" name="Picture 6" descr="Kachny, Kachňata, Vodní Pták, Ptáci">
            <a:extLst>
              <a:ext uri="{FF2B5EF4-FFF2-40B4-BE49-F238E27FC236}">
                <a16:creationId xmlns:a16="http://schemas.microsoft.com/office/drawing/2014/main" id="{53644938-D3DD-D706-078D-C8580E9E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062">
            <a:off x="5071543" y="934502"/>
            <a:ext cx="2307245" cy="134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9404-040F-598E-C8F1-C907EDBA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382FF7D2-E7C0-CFCE-418C-D506E8F6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26" y="92591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0521AF52-8C9D-2AA2-2214-5517C57B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71" y="2239026"/>
            <a:ext cx="4055786" cy="278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E86311C9-2F4F-0D19-A480-7029C70C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9677912" y="2017881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0F838568-730D-F994-7A3A-08AEE572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06" y="3936828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D449747F-E0E0-95FE-4816-260DB15E4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80" y="923580"/>
            <a:ext cx="2942822" cy="18607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6E3ABD-862D-9868-9497-0F5860AEB050}"/>
              </a:ext>
            </a:extLst>
          </p:cNvPr>
          <p:cNvSpPr txBox="1"/>
          <p:nvPr/>
        </p:nvSpPr>
        <p:spPr>
          <a:xfrm>
            <a:off x="7689669" y="575035"/>
            <a:ext cx="1237515" cy="37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Hroch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5D0BAB-99DB-18EF-360A-2EF7492191D4}"/>
              </a:ext>
            </a:extLst>
          </p:cNvPr>
          <p:cNvSpPr txBox="1"/>
          <p:nvPr/>
        </p:nvSpPr>
        <p:spPr>
          <a:xfrm>
            <a:off x="8677117" y="161565"/>
            <a:ext cx="1237515" cy="37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Medvěd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55B6087-1410-071F-A498-B6DF3A83DCCD}"/>
              </a:ext>
            </a:extLst>
          </p:cNvPr>
          <p:cNvSpPr txBox="1"/>
          <p:nvPr/>
        </p:nvSpPr>
        <p:spPr>
          <a:xfrm>
            <a:off x="6650539" y="2774335"/>
            <a:ext cx="1237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Lachtan </a:t>
            </a:r>
            <a:r>
              <a:rPr lang="cs-CZ" sz="1400" i="1" dirty="0"/>
              <a:t>(mládě)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E2D7ACE-C254-5790-6DAB-7B49AC6D0785}"/>
              </a:ext>
            </a:extLst>
          </p:cNvPr>
          <p:cNvSpPr txBox="1"/>
          <p:nvPr/>
        </p:nvSpPr>
        <p:spPr>
          <a:xfrm>
            <a:off x="6968820" y="5488956"/>
            <a:ext cx="232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Ano, psi a kočka…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203BB17-43E1-6A89-0C78-557004F85BDC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znaky je odlišují? Jaké spojují?</a:t>
            </a:r>
          </a:p>
        </p:txBody>
      </p:sp>
      <p:pic>
        <p:nvPicPr>
          <p:cNvPr id="9" name="Obrázek 8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5B167697-C194-64BE-F396-C7BBE3C8B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79" y="4073699"/>
            <a:ext cx="2313188" cy="346978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629F88-79A2-C00A-EBCD-0DF8B76D8600}"/>
              </a:ext>
            </a:extLst>
          </p:cNvPr>
          <p:cNvSpPr txBox="1"/>
          <p:nvPr/>
        </p:nvSpPr>
        <p:spPr>
          <a:xfrm>
            <a:off x="760576" y="1632247"/>
            <a:ext cx="55748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SAVCI!</a:t>
            </a:r>
          </a:p>
          <a:p>
            <a:endParaRPr lang="cs-CZ" dirty="0"/>
          </a:p>
          <a:p>
            <a:r>
              <a:rPr lang="cs-CZ" dirty="0"/>
              <a:t>Ačkoli žijeme na různých místech světa, někteří víc na zemi a jiní víc ve vodě, vypadáme různě a živíme se různou potravou…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všichni srst! Někdo méně, někdo více…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zuby! Což nám umožňuje zpracovávat potravu jako tuhé listy, kůži a svaly, skořápky a schránky…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Patříme mezi obratlovce! Máme proto pevnou vnitřní kostru a na ní napojené svaly, což nám umožňuje aktivní pohyb.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Všichni kojíme mláďata mateřským mlékem!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 o své děti se celkem staráme…</a:t>
            </a:r>
          </a:p>
        </p:txBody>
      </p:sp>
    </p:spTree>
    <p:extLst>
      <p:ext uri="{BB962C8B-B14F-4D97-AF65-F5344CB8AC3E}">
        <p14:creationId xmlns:p14="http://schemas.microsoft.com/office/powerpoint/2010/main" val="138769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C02E-0945-EC69-E407-F3C3DE2A7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7B4A8CF3-A190-51A4-77CA-5F58CEF9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22" y="3732976"/>
            <a:ext cx="1811645" cy="29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22DED203-2976-5056-ED04-B7880153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74" y="2858633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73D0C548-4302-8202-F566-52F78733D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74" y="1018868"/>
            <a:ext cx="5110385" cy="31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4AB9C71-7989-0DB5-4346-EB22D785852E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znaky je odlišují? Jaké spojují?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B7C60C4-A96F-FA7C-8F4C-D704D493E829}"/>
              </a:ext>
            </a:extLst>
          </p:cNvPr>
          <p:cNvSpPr txBox="1"/>
          <p:nvPr/>
        </p:nvSpPr>
        <p:spPr>
          <a:xfrm>
            <a:off x="2127566" y="1493822"/>
            <a:ext cx="161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Sup (bělohlavý)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8D8570-684E-D912-EBFB-17F48365D56E}"/>
              </a:ext>
            </a:extLst>
          </p:cNvPr>
          <p:cNvSpPr txBox="1"/>
          <p:nvPr/>
        </p:nvSpPr>
        <p:spPr>
          <a:xfrm>
            <a:off x="3213740" y="4118631"/>
            <a:ext cx="21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Tučňák (</a:t>
            </a:r>
            <a:r>
              <a:rPr lang="cs-CZ" dirty="0" err="1"/>
              <a:t>Humboltův</a:t>
            </a:r>
            <a:r>
              <a:rPr lang="cs-CZ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F24A65-08F6-0CCA-2A98-9B2E199E0F33}"/>
              </a:ext>
            </a:extLst>
          </p:cNvPr>
          <p:cNvSpPr txBox="1"/>
          <p:nvPr/>
        </p:nvSpPr>
        <p:spPr>
          <a:xfrm>
            <a:off x="1294645" y="3435788"/>
            <a:ext cx="144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Kolibřík</a:t>
            </a:r>
          </a:p>
        </p:txBody>
      </p:sp>
      <p:pic>
        <p:nvPicPr>
          <p:cNvPr id="8" name="Picture 6" descr="Kachny, Kachňata, Vodní Pták, Ptáci">
            <a:extLst>
              <a:ext uri="{FF2B5EF4-FFF2-40B4-BE49-F238E27FC236}">
                <a16:creationId xmlns:a16="http://schemas.microsoft.com/office/drawing/2014/main" id="{4A406BD9-96E1-CF1A-43DC-5EE20E9BD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3891017" y="5267265"/>
            <a:ext cx="2263387" cy="14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D9945A-72CF-C447-DC65-D2410668D07D}"/>
              </a:ext>
            </a:extLst>
          </p:cNvPr>
          <p:cNvSpPr txBox="1"/>
          <p:nvPr/>
        </p:nvSpPr>
        <p:spPr>
          <a:xfrm>
            <a:off x="3911100" y="4916029"/>
            <a:ext cx="23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Ano, malé kačenky…</a:t>
            </a:r>
          </a:p>
        </p:txBody>
      </p:sp>
    </p:spTree>
    <p:extLst>
      <p:ext uri="{BB962C8B-B14F-4D97-AF65-F5344CB8AC3E}">
        <p14:creationId xmlns:p14="http://schemas.microsoft.com/office/powerpoint/2010/main" val="262995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62FC4-EE3D-919A-1BA7-7A7909B1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A848E406-D39C-A214-5F2C-3D67CEB4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22" y="3732976"/>
            <a:ext cx="1811645" cy="29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975A4F91-6315-5E4D-DBE1-29D4A77C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74" y="2858633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8422F00D-2480-94FB-65D1-B16F288C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74" y="1018868"/>
            <a:ext cx="5110385" cy="31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7A7D800-8F0F-A2DB-C1AF-4CEC044E812B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znaky je odlišují? Jaké spojují?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F3A7B84-499C-815D-942D-AE9148BA64EA}"/>
              </a:ext>
            </a:extLst>
          </p:cNvPr>
          <p:cNvSpPr txBox="1"/>
          <p:nvPr/>
        </p:nvSpPr>
        <p:spPr>
          <a:xfrm>
            <a:off x="2127566" y="1493822"/>
            <a:ext cx="161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Sup (bělohlavý)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83580B-F135-49D3-60E3-931BAE0A30FC}"/>
              </a:ext>
            </a:extLst>
          </p:cNvPr>
          <p:cNvSpPr txBox="1"/>
          <p:nvPr/>
        </p:nvSpPr>
        <p:spPr>
          <a:xfrm>
            <a:off x="3213740" y="4118631"/>
            <a:ext cx="21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Tučňák (</a:t>
            </a:r>
            <a:r>
              <a:rPr lang="cs-CZ" dirty="0" err="1"/>
              <a:t>Humboltův</a:t>
            </a:r>
            <a:r>
              <a:rPr lang="cs-CZ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446EA6-FA6D-891E-C782-17643C61EFE0}"/>
              </a:ext>
            </a:extLst>
          </p:cNvPr>
          <p:cNvSpPr txBox="1"/>
          <p:nvPr/>
        </p:nvSpPr>
        <p:spPr>
          <a:xfrm>
            <a:off x="1294645" y="3435788"/>
            <a:ext cx="144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Kolibřík</a:t>
            </a:r>
          </a:p>
        </p:txBody>
      </p:sp>
      <p:pic>
        <p:nvPicPr>
          <p:cNvPr id="8" name="Picture 6" descr="Kachny, Kachňata, Vodní Pták, Ptáci">
            <a:extLst>
              <a:ext uri="{FF2B5EF4-FFF2-40B4-BE49-F238E27FC236}">
                <a16:creationId xmlns:a16="http://schemas.microsoft.com/office/drawing/2014/main" id="{7ADD6776-F987-3D12-685F-0E5D1A2AE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3891017" y="5267265"/>
            <a:ext cx="2263387" cy="14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237401-63FA-DB1C-2866-314F79DC63AF}"/>
              </a:ext>
            </a:extLst>
          </p:cNvPr>
          <p:cNvSpPr txBox="1"/>
          <p:nvPr/>
        </p:nvSpPr>
        <p:spPr>
          <a:xfrm>
            <a:off x="3911100" y="4916029"/>
            <a:ext cx="23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Ano, malé kačenky…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8082F9F-B511-2E07-2970-3CF7207816A1}"/>
              </a:ext>
            </a:extLst>
          </p:cNvPr>
          <p:cNvSpPr txBox="1"/>
          <p:nvPr/>
        </p:nvSpPr>
        <p:spPr>
          <a:xfrm>
            <a:off x="5896598" y="1700613"/>
            <a:ext cx="51103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PTÁCI!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peří! Ano, všichni – i když se to na první pohled možná nezdá…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křídla! Ačkoli někteří z nás rezignovali na létání a raději je používají k plavání…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místo rtů zobák! Každý ale trochu jiný, což nám umožňuje získávat opravdu různé druhy potravy – od nektaru z kytiček po maso…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 klademe vejce, byť ne každý z nás si na ně postaví hnízdo.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 my jsme obratlovci…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09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F86A-9CBB-0F07-91BA-9D5487DA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924A57EF-1E36-2BA5-3CCB-C15A2CF1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6264145" y="2566772"/>
            <a:ext cx="5615165" cy="17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guana, Na Výšku, Profil, Zblízka, Plaz, Zvířecí Svět">
            <a:extLst>
              <a:ext uri="{FF2B5EF4-FFF2-40B4-BE49-F238E27FC236}">
                <a16:creationId xmlns:a16="http://schemas.microsoft.com/office/drawing/2014/main" id="{1AA1FA1E-F51A-8751-0A4C-5240477E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29" y="4578187"/>
            <a:ext cx="3425072" cy="22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E0A1F71F-DB6D-C919-E672-769CB7E9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85" y="4690244"/>
            <a:ext cx="3622900" cy="12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196111E-759E-59F5-0FDE-9AFC02AB2E45}"/>
              </a:ext>
            </a:extLst>
          </p:cNvPr>
          <p:cNvSpPr txBox="1"/>
          <p:nvPr/>
        </p:nvSpPr>
        <p:spPr>
          <a:xfrm>
            <a:off x="854579" y="1717705"/>
            <a:ext cx="4366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Ačkoli tu máme dvě různé skupiny živočichů: PLAZI a RYBY zároveň…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Všichni mají šupiny (jiného druhu)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Všechny tyto druhy umí plavat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 dýchají kyslík – každý ale jinak (žábra vs plíce)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2CD40E9-3C38-96D9-02E7-82AB2B54AED6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znaky je odlišují? Jaké spojují?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E854C8-7F36-058A-B669-2FEBE4C19568}"/>
              </a:ext>
            </a:extLst>
          </p:cNvPr>
          <p:cNvSpPr txBox="1"/>
          <p:nvPr/>
        </p:nvSpPr>
        <p:spPr>
          <a:xfrm>
            <a:off x="7743887" y="2502535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Krokodýl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94B399-B681-7D9D-D901-312D7D648EEC}"/>
              </a:ext>
            </a:extLst>
          </p:cNvPr>
          <p:cNvSpPr txBox="1"/>
          <p:nvPr/>
        </p:nvSpPr>
        <p:spPr>
          <a:xfrm>
            <a:off x="5640309" y="5973354"/>
            <a:ext cx="185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Pstruh duhový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2970F1-1620-629A-ED93-27F8FE78D70E}"/>
              </a:ext>
            </a:extLst>
          </p:cNvPr>
          <p:cNvSpPr txBox="1"/>
          <p:nvPr/>
        </p:nvSpPr>
        <p:spPr>
          <a:xfrm>
            <a:off x="10446093" y="4216245"/>
            <a:ext cx="16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Leguán </a:t>
            </a:r>
          </a:p>
        </p:txBody>
      </p:sp>
    </p:spTree>
    <p:extLst>
      <p:ext uri="{BB962C8B-B14F-4D97-AF65-F5344CB8AC3E}">
        <p14:creationId xmlns:p14="http://schemas.microsoft.com/office/powerpoint/2010/main" val="88294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24B1-2FFA-1B2B-F04C-1F843C23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chny, Kachňata, Vodní Pták, Ptáci">
            <a:extLst>
              <a:ext uri="{FF2B5EF4-FFF2-40B4-BE49-F238E27FC236}">
                <a16:creationId xmlns:a16="http://schemas.microsoft.com/office/drawing/2014/main" id="{006E8563-320C-A4B3-E446-4EFF32C95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8017329" y="1713311"/>
            <a:ext cx="1783825" cy="11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D6ED5732-7FF9-9FF4-0517-99B83921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25" y="3243854"/>
            <a:ext cx="2052840" cy="14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CABFF2A2-D60D-9A1E-4476-F8C32828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67" y="3646350"/>
            <a:ext cx="1202635" cy="19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0CC4807E-DEC7-ECCB-08AD-C0D1C6C7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9288322" y="651204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6491120E-49C7-0143-B8E0-71EF4DB9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" y="4940046"/>
            <a:ext cx="2719699" cy="19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7F69BA7C-B743-EE81-AB95-A216D3DE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4" y="1511477"/>
            <a:ext cx="1869511" cy="17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BE44B869-774D-A108-5603-C0936078E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5"/>
          <a:stretch/>
        </p:blipFill>
        <p:spPr bwMode="auto">
          <a:xfrm rot="1554742">
            <a:off x="2080125" y="4175375"/>
            <a:ext cx="1719856" cy="26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84B5D865-FC11-8942-FD9C-347E723919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04" y="3997094"/>
            <a:ext cx="2232082" cy="141132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C54824-EAA3-4C4D-CFC0-F64725B5CCA3}"/>
              </a:ext>
            </a:extLst>
          </p:cNvPr>
          <p:cNvSpPr txBox="1"/>
          <p:nvPr/>
        </p:nvSpPr>
        <p:spPr>
          <a:xfrm>
            <a:off x="9812550" y="6284791"/>
            <a:ext cx="24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DOBŘE PLAVEME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C6B7BB-85CF-6194-9262-B8C99662A6B9}"/>
              </a:ext>
            </a:extLst>
          </p:cNvPr>
          <p:cNvSpPr txBox="1"/>
          <p:nvPr/>
        </p:nvSpPr>
        <p:spPr>
          <a:xfrm>
            <a:off x="8560590" y="325012"/>
            <a:ext cx="277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DOMESTIKOVANÍ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6E6769-28F5-1F10-C743-FD68E50F7E99}"/>
              </a:ext>
            </a:extLst>
          </p:cNvPr>
          <p:cNvSpPr txBox="1"/>
          <p:nvPr/>
        </p:nvSpPr>
        <p:spPr>
          <a:xfrm>
            <a:off x="424325" y="4534501"/>
            <a:ext cx="277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MÁME ŽLUTÉ KVĚTY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1F879C-8706-4AB5-2B64-4C3EFC6BE5C4}"/>
              </a:ext>
            </a:extLst>
          </p:cNvPr>
          <p:cNvSpPr txBox="1"/>
          <p:nvPr/>
        </p:nvSpPr>
        <p:spPr>
          <a:xfrm>
            <a:off x="380246" y="1059294"/>
            <a:ext cx="718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Najít se toho dá hodně, jen to musíš umět zdůvodnit…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D224E01-4CBE-898D-B368-77D494FA72D8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další skupiny můžeme složit?</a:t>
            </a:r>
          </a:p>
        </p:txBody>
      </p:sp>
      <p:pic>
        <p:nvPicPr>
          <p:cNvPr id="16" name="Obrázek 15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741D8572-BD6A-82E0-42C3-B8C2FABD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r="9598" b="7973"/>
          <a:stretch/>
        </p:blipFill>
        <p:spPr>
          <a:xfrm>
            <a:off x="8919943" y="714571"/>
            <a:ext cx="1247099" cy="2362566"/>
          </a:xfrm>
          <a:prstGeom prst="rect">
            <a:avLst/>
          </a:prstGeom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C7CBFB5C-1587-0710-84B7-6074D6F9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468">
            <a:off x="8952747" y="5010869"/>
            <a:ext cx="2119983" cy="7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achny, Kachňata, Vodní Pták, Ptáci">
            <a:extLst>
              <a:ext uri="{FF2B5EF4-FFF2-40B4-BE49-F238E27FC236}">
                <a16:creationId xmlns:a16="http://schemas.microsoft.com/office/drawing/2014/main" id="{64ED97E7-5A18-C4ED-8DB3-F8B56594F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10230747" y="5254393"/>
            <a:ext cx="1604118" cy="10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Zvíře, Lachtan, Mladý Lachtan, Izolovaný">
            <a:extLst>
              <a:ext uri="{FF2B5EF4-FFF2-40B4-BE49-F238E27FC236}">
                <a16:creationId xmlns:a16="http://schemas.microsoft.com/office/drawing/2014/main" id="{5B90D245-9681-E43D-9018-E1209BB0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44" y="1485442"/>
            <a:ext cx="2477416" cy="17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09E7AD1B-C67F-E276-A29E-8547BAE6F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5896" r="13328" b="7469"/>
          <a:stretch/>
        </p:blipFill>
        <p:spPr>
          <a:xfrm>
            <a:off x="4714802" y="1504669"/>
            <a:ext cx="1430880" cy="2717715"/>
          </a:xfrm>
          <a:prstGeom prst="rect">
            <a:avLst/>
          </a:prstGeom>
        </p:spPr>
      </p:pic>
      <p:pic>
        <p:nvPicPr>
          <p:cNvPr id="18" name="Picture 6" descr="Kachny, Kachňata, Vodní Pták, Ptáci">
            <a:extLst>
              <a:ext uri="{FF2B5EF4-FFF2-40B4-BE49-F238E27FC236}">
                <a16:creationId xmlns:a16="http://schemas.microsoft.com/office/drawing/2014/main" id="{D7236BEF-88A9-9E7F-AD0A-4606F764D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5783590" y="2756733"/>
            <a:ext cx="1768046" cy="11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8A9242F0-6EB5-F957-4545-0741EC11A857}"/>
              </a:ext>
            </a:extLst>
          </p:cNvPr>
          <p:cNvSpPr txBox="1"/>
          <p:nvPr/>
        </p:nvSpPr>
        <p:spPr>
          <a:xfrm>
            <a:off x="6145682" y="3895863"/>
            <a:ext cx="16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MLÁĎATA</a:t>
            </a:r>
          </a:p>
        </p:txBody>
      </p:sp>
      <p:pic>
        <p:nvPicPr>
          <p:cNvPr id="23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AA1D139A-9A11-600A-7EA7-39A09D77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12" y="2414385"/>
            <a:ext cx="1603762" cy="12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A95BF069-7167-3DB6-C2F5-732544854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431635" y="1688719"/>
            <a:ext cx="3400009" cy="10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C9C5BFFE-672B-5327-1C39-869B8085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623">
            <a:off x="-278279" y="2074302"/>
            <a:ext cx="3058723" cy="18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C4B2EB39-F976-10B2-06C8-38A1BA974EF8}"/>
              </a:ext>
            </a:extLst>
          </p:cNvPr>
          <p:cNvSpPr txBox="1"/>
          <p:nvPr/>
        </p:nvSpPr>
        <p:spPr>
          <a:xfrm>
            <a:off x="1876420" y="3622203"/>
            <a:ext cx="24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MASOŽRAVCI</a:t>
            </a:r>
          </a:p>
        </p:txBody>
      </p:sp>
      <p:pic>
        <p:nvPicPr>
          <p:cNvPr id="27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549499C5-5AB2-2025-E269-C8AFE18EE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 b="17305"/>
          <a:stretch/>
        </p:blipFill>
        <p:spPr bwMode="auto">
          <a:xfrm>
            <a:off x="5898192" y="4307421"/>
            <a:ext cx="1477745" cy="15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27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33DB7280-1B94-D9F9-2672-FA1EA7A5BF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5896" r="13328" b="39809"/>
          <a:stretch/>
        </p:blipFill>
        <p:spPr>
          <a:xfrm flipH="1">
            <a:off x="5283317" y="4425692"/>
            <a:ext cx="1117487" cy="1330182"/>
          </a:xfrm>
          <a:prstGeom prst="rect">
            <a:avLst/>
          </a:prstGeom>
        </p:spPr>
      </p:pic>
      <p:pic>
        <p:nvPicPr>
          <p:cNvPr id="29" name="Obrázek 28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DCFE5CB0-E908-6D5D-37FE-F329897FA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6" y="4824895"/>
            <a:ext cx="1844374" cy="1166182"/>
          </a:xfrm>
          <a:prstGeom prst="rect">
            <a:avLst/>
          </a:prstGeom>
        </p:spPr>
      </p:pic>
      <p:pic>
        <p:nvPicPr>
          <p:cNvPr id="30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AAC10F73-5A16-41A3-B607-D341A97E5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71" y="5177501"/>
            <a:ext cx="1843538" cy="14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A770B88C-4698-68E0-5469-DA4694E30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4125625" y="5454038"/>
            <a:ext cx="3097374" cy="9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430B57C9-E8F4-C12A-DD81-22301A5F49E7}"/>
              </a:ext>
            </a:extLst>
          </p:cNvPr>
          <p:cNvSpPr txBox="1"/>
          <p:nvPr/>
        </p:nvSpPr>
        <p:spPr>
          <a:xfrm>
            <a:off x="4933324" y="6338185"/>
            <a:ext cx="30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OBČAS ZABÍJÍME LIDI…</a:t>
            </a:r>
          </a:p>
        </p:txBody>
      </p:sp>
    </p:spTree>
    <p:extLst>
      <p:ext uri="{BB962C8B-B14F-4D97-AF65-F5344CB8AC3E}">
        <p14:creationId xmlns:p14="http://schemas.microsoft.com/office/powerpoint/2010/main" val="3290888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1059C-D16E-9681-4FDE-C633BBEF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D712F810-5411-FAA2-2A74-0F01C8EC0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 b="17305"/>
          <a:stretch/>
        </p:blipFill>
        <p:spPr bwMode="auto">
          <a:xfrm>
            <a:off x="5898192" y="4307421"/>
            <a:ext cx="1477745" cy="15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68295992-9F03-121F-1A7A-7E56ABD70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5896" r="13328" b="39809"/>
          <a:stretch/>
        </p:blipFill>
        <p:spPr>
          <a:xfrm flipH="1">
            <a:off x="5283317" y="4425692"/>
            <a:ext cx="1117487" cy="1330182"/>
          </a:xfrm>
          <a:prstGeom prst="rect">
            <a:avLst/>
          </a:prstGeom>
        </p:spPr>
      </p:pic>
      <p:pic>
        <p:nvPicPr>
          <p:cNvPr id="5" name="Picture 6" descr="Kachny, Kachňata, Vodní Pták, Ptáci">
            <a:extLst>
              <a:ext uri="{FF2B5EF4-FFF2-40B4-BE49-F238E27FC236}">
                <a16:creationId xmlns:a16="http://schemas.microsoft.com/office/drawing/2014/main" id="{7A102B67-3649-8B0F-0D7E-A697CB719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8017329" y="1713311"/>
            <a:ext cx="1783825" cy="11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FC6FA832-9EE9-C8CA-A670-F6BE90462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6" y="4824895"/>
            <a:ext cx="1844374" cy="1166182"/>
          </a:xfrm>
          <a:prstGeom prst="rect">
            <a:avLst/>
          </a:prstGeom>
        </p:spPr>
      </p:pic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EE9B20EF-2E59-B7A0-039B-8FA4CC197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12" y="2414385"/>
            <a:ext cx="1603762" cy="12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D29F259C-3FBF-B24E-68EC-846A246A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25" y="3243854"/>
            <a:ext cx="2052840" cy="14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2C0260EC-CB7A-41B6-8827-CBC771EC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67" y="3646350"/>
            <a:ext cx="1202635" cy="19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75504944-11FB-4A4D-7F33-431F2BD9C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9288322" y="651204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1578B3E5-096C-FD98-39AF-BEDCB57C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" y="4940046"/>
            <a:ext cx="2719699" cy="19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B24FF21B-8323-482E-3BC1-7D663ACF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4" y="1511477"/>
            <a:ext cx="1869511" cy="17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CB45AA71-A7AB-FAC7-755B-9C98334D6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431635" y="1688719"/>
            <a:ext cx="3400009" cy="10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98BFB42C-F81E-4755-2168-0A961EBC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623">
            <a:off x="-278279" y="2074302"/>
            <a:ext cx="3058723" cy="18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C7899F55-DB04-11DD-E654-CD8309AED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5"/>
          <a:stretch/>
        </p:blipFill>
        <p:spPr bwMode="auto">
          <a:xfrm rot="1554742">
            <a:off x="2080125" y="4175375"/>
            <a:ext cx="1719856" cy="26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178FDEC1-01EA-BB87-31E7-5594D471E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04" y="3997094"/>
            <a:ext cx="2232082" cy="14113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B33F53-678C-BCA3-038D-EB443CB8DA4D}"/>
              </a:ext>
            </a:extLst>
          </p:cNvPr>
          <p:cNvSpPr txBox="1"/>
          <p:nvPr/>
        </p:nvSpPr>
        <p:spPr>
          <a:xfrm>
            <a:off x="1876420" y="3622203"/>
            <a:ext cx="24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MASOŽRAVCI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49DEE3-E9CD-B494-CBCD-B6C4B7212D7E}"/>
              </a:ext>
            </a:extLst>
          </p:cNvPr>
          <p:cNvSpPr txBox="1"/>
          <p:nvPr/>
        </p:nvSpPr>
        <p:spPr>
          <a:xfrm>
            <a:off x="9812550" y="6284791"/>
            <a:ext cx="24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DOBŘE PLAVEME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574C4E-D6D6-552A-B1CA-0709E902F576}"/>
              </a:ext>
            </a:extLst>
          </p:cNvPr>
          <p:cNvSpPr txBox="1"/>
          <p:nvPr/>
        </p:nvSpPr>
        <p:spPr>
          <a:xfrm>
            <a:off x="8560590" y="325012"/>
            <a:ext cx="277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DOMESTIKOVANÍ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6A2CDC9-841F-DFAA-42F6-ADE728B229E3}"/>
              </a:ext>
            </a:extLst>
          </p:cNvPr>
          <p:cNvSpPr txBox="1"/>
          <p:nvPr/>
        </p:nvSpPr>
        <p:spPr>
          <a:xfrm>
            <a:off x="424325" y="4534501"/>
            <a:ext cx="277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MÁME ŽLUTÉ KVĚTY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2CD8B6-4158-D774-E0FD-CDA2D4AC0D06}"/>
              </a:ext>
            </a:extLst>
          </p:cNvPr>
          <p:cNvSpPr txBox="1"/>
          <p:nvPr/>
        </p:nvSpPr>
        <p:spPr>
          <a:xfrm>
            <a:off x="431635" y="1050241"/>
            <a:ext cx="713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Podle čeho jsme poznali, do které skupiny kdo patří?</a:t>
            </a:r>
          </a:p>
        </p:txBody>
      </p:sp>
      <p:pic>
        <p:nvPicPr>
          <p:cNvPr id="11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3E90E0CF-9967-D7EB-A526-6461E1B0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71" y="5177501"/>
            <a:ext cx="1843538" cy="14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DA4CAAB4-28A1-8C2A-2B84-C72920C4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4125625" y="5454038"/>
            <a:ext cx="3097374" cy="9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DB87009-8603-672F-F25B-C2291757D41C}"/>
              </a:ext>
            </a:extLst>
          </p:cNvPr>
          <p:cNvSpPr txBox="1"/>
          <p:nvPr/>
        </p:nvSpPr>
        <p:spPr>
          <a:xfrm>
            <a:off x="4933324" y="6338185"/>
            <a:ext cx="30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OBČAS ZABÍJÍME LIDI…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F673374-9E34-A4A1-618D-086F4952836C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Jaké znaky je odlišují? Jaké spojují?</a:t>
            </a:r>
          </a:p>
        </p:txBody>
      </p:sp>
      <p:pic>
        <p:nvPicPr>
          <p:cNvPr id="16" name="Obrázek 15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34D64BA5-4BCD-C3D4-85A4-E809D681C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r="9598" b="7973"/>
          <a:stretch/>
        </p:blipFill>
        <p:spPr>
          <a:xfrm>
            <a:off x="8919943" y="714571"/>
            <a:ext cx="1247099" cy="2362566"/>
          </a:xfrm>
          <a:prstGeom prst="rect">
            <a:avLst/>
          </a:prstGeom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ED958355-5655-39BA-4950-66BA9FD4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468">
            <a:off x="8952747" y="5010869"/>
            <a:ext cx="2119983" cy="7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achny, Kachňata, Vodní Pták, Ptáci">
            <a:extLst>
              <a:ext uri="{FF2B5EF4-FFF2-40B4-BE49-F238E27FC236}">
                <a16:creationId xmlns:a16="http://schemas.microsoft.com/office/drawing/2014/main" id="{08FB8608-5BB3-ADB1-5AB1-90DBEE845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10230747" y="5254393"/>
            <a:ext cx="1604118" cy="10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Zvíře, Lachtan, Mladý Lachtan, Izolovaný">
            <a:extLst>
              <a:ext uri="{FF2B5EF4-FFF2-40B4-BE49-F238E27FC236}">
                <a16:creationId xmlns:a16="http://schemas.microsoft.com/office/drawing/2014/main" id="{9B82B91D-D106-1A7C-F45C-05609783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44" y="1485442"/>
            <a:ext cx="2477416" cy="17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11868304-FAC4-F011-82E0-DD6203AFA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5896" r="13328" b="7469"/>
          <a:stretch/>
        </p:blipFill>
        <p:spPr>
          <a:xfrm>
            <a:off x="4714802" y="1504669"/>
            <a:ext cx="1430880" cy="2717715"/>
          </a:xfrm>
          <a:prstGeom prst="rect">
            <a:avLst/>
          </a:prstGeom>
        </p:spPr>
      </p:pic>
      <p:pic>
        <p:nvPicPr>
          <p:cNvPr id="18" name="Picture 6" descr="Kachny, Kachňata, Vodní Pták, Ptáci">
            <a:extLst>
              <a:ext uri="{FF2B5EF4-FFF2-40B4-BE49-F238E27FC236}">
                <a16:creationId xmlns:a16="http://schemas.microsoft.com/office/drawing/2014/main" id="{1098BCF0-9E6E-8955-D0D9-EC4011FE9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flipH="1">
            <a:off x="5783590" y="2756733"/>
            <a:ext cx="1768046" cy="11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F5E94E1D-1BD7-C80B-D032-212D2A2366DB}"/>
              </a:ext>
            </a:extLst>
          </p:cNvPr>
          <p:cNvSpPr txBox="1"/>
          <p:nvPr/>
        </p:nvSpPr>
        <p:spPr>
          <a:xfrm>
            <a:off x="6145682" y="3895863"/>
            <a:ext cx="16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MLÁĎATA</a:t>
            </a:r>
          </a:p>
        </p:txBody>
      </p:sp>
    </p:spTree>
    <p:extLst>
      <p:ext uri="{BB962C8B-B14F-4D97-AF65-F5344CB8AC3E}">
        <p14:creationId xmlns:p14="http://schemas.microsoft.com/office/powerpoint/2010/main" val="206839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1BEF-45AF-3390-700B-6E432CC8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0FCE169A-CD9D-67A5-64C7-152C00CE1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23" y="1158909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90606DA7-F8A1-25D6-E0BF-5DE12DB1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5" y="1325248"/>
            <a:ext cx="3383045" cy="23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E7335D2F-89F2-1E32-5095-FB8CB4BF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14">
            <a:off x="989780" y="3427370"/>
            <a:ext cx="1928691" cy="13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D65D6C82-EE04-25B5-6062-2EF0FCAA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7" y="2944476"/>
            <a:ext cx="1673650" cy="27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7F61A63A-853C-396C-86EE-7E27E9170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2036145" y="3368039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FA9250FE-BF51-148F-7D27-4655E8D4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97" y="4316945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59A1F086-E19F-8F9A-9B21-7E7BF59C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32" y="1343354"/>
            <a:ext cx="3150076" cy="2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3BA742B3-4B82-BDB7-17E4-0C7DBF17B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39" y="3468129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DE6E7BEA-C8EB-CE80-59F8-BFB0727E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99" y="4431678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5C4FBB1B-90DF-EE9D-920A-41B885978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7708517" y="-110680"/>
            <a:ext cx="4920333" cy="15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guana, Na Výšku, Profil, Zblízka, Plaz, Zvířecí Svět">
            <a:extLst>
              <a:ext uri="{FF2B5EF4-FFF2-40B4-BE49-F238E27FC236}">
                <a16:creationId xmlns:a16="http://schemas.microsoft.com/office/drawing/2014/main" id="{C4F4F02D-4A98-86A2-D69D-8560B15A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80" y="5061353"/>
            <a:ext cx="2702163" cy="17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57C6796C-9FF6-282C-E764-F8C8BA11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84" y="2616849"/>
            <a:ext cx="46972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254A38D7-CDE1-AD6C-1FBD-7C8A2E9F4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761">
            <a:off x="5361449" y="3278006"/>
            <a:ext cx="2755978" cy="9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D7DD0ABD-9DA8-803B-95BB-632EBAC65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707"/>
            <a:ext cx="2942822" cy="186072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5EA46C4-97AC-479D-72D3-25DD042E98C0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7" name="Obrázek 6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80890F28-761C-A64F-5A0C-7C3499AC6E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/>
        </p:blipFill>
        <p:spPr>
          <a:xfrm rot="299081">
            <a:off x="4770252" y="4290499"/>
            <a:ext cx="2313188" cy="2797827"/>
          </a:xfrm>
          <a:prstGeom prst="rect">
            <a:avLst/>
          </a:prstGeom>
        </p:spPr>
      </p:pic>
      <p:pic>
        <p:nvPicPr>
          <p:cNvPr id="8" name="Picture 6" descr="Kachny, Kachňata, Vodní Pták, Ptáci">
            <a:extLst>
              <a:ext uri="{FF2B5EF4-FFF2-40B4-BE49-F238E27FC236}">
                <a16:creationId xmlns:a16="http://schemas.microsoft.com/office/drawing/2014/main" id="{56DA7A0F-E028-D3DC-80D9-3CF919E1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rot="21449985" flipH="1">
            <a:off x="6519238" y="3910553"/>
            <a:ext cx="2263387" cy="14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59636290-BEA8-A445-AD2C-E60C6924F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 bwMode="auto">
          <a:xfrm rot="1194498">
            <a:off x="6198391" y="4702274"/>
            <a:ext cx="1719856" cy="25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12AC14-7FC9-EE76-A7DE-5BE07831CDA4}"/>
              </a:ext>
            </a:extLst>
          </p:cNvPr>
          <p:cNvSpPr txBox="1"/>
          <p:nvPr/>
        </p:nvSpPr>
        <p:spPr>
          <a:xfrm>
            <a:off x="425512" y="1204145"/>
            <a:ext cx="5103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 hádej co? My všichni „dýcháme“ kyslík!</a:t>
            </a:r>
          </a:p>
          <a:p>
            <a:r>
              <a:rPr lang="cs-CZ" sz="2000" dirty="0"/>
              <a:t>Ano, občas i kytky…</a:t>
            </a:r>
          </a:p>
          <a:p>
            <a:endParaRPr lang="cs-CZ" sz="2000" dirty="0"/>
          </a:p>
          <a:p>
            <a:r>
              <a:rPr lang="cs-CZ" sz="2000" dirty="0"/>
              <a:t>Všichni jsme také přizpůsobení životu </a:t>
            </a:r>
            <a:br>
              <a:rPr lang="cs-CZ" sz="2000" dirty="0"/>
            </a:br>
            <a:r>
              <a:rPr lang="cs-CZ" sz="2000" dirty="0"/>
              <a:t>na planetě Zemi – a to se počítá </a:t>
            </a:r>
            <a:r>
              <a:rPr lang="cs-CZ" sz="2000" dirty="0">
                <a:sym typeface="Wingdings" panose="05000000000000000000" pitchFamily="2" charset="2"/>
              </a:rPr>
              <a:t>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1271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4FBE5-7683-312C-34C3-1CB524CD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A876BA3A-76E1-0ADE-EC4C-8E56024E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23" y="1158909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9129324C-3451-4CB4-140F-EAFCDF36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5" y="1325248"/>
            <a:ext cx="3383045" cy="23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02FF5195-9767-0FDB-169C-F0D5A351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14">
            <a:off x="874987" y="3120185"/>
            <a:ext cx="1928691" cy="13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8C48E9F9-72B8-191F-769D-FE717BCF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97" y="2520825"/>
            <a:ext cx="1673650" cy="27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24066948-DDCE-3D7E-0F3B-B5EE019D4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2115661" y="2880534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C712A2D3-BFFB-C587-B350-FF126D7B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97" y="4316945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CD24B9EE-CBD4-8E8A-6C01-55CC2D36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32" y="1343354"/>
            <a:ext cx="3150076" cy="2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FA374A00-BAC6-9834-9893-6EB3E9B4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16" y="3424304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BF24B1D2-8910-B965-636E-C177EA48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99" y="4431678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18269339-DDC6-3B24-B128-A14A430BB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7708517" y="-110680"/>
            <a:ext cx="4920333" cy="15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guana, Na Výšku, Profil, Zblízka, Plaz, Zvířecí Svět">
            <a:extLst>
              <a:ext uri="{FF2B5EF4-FFF2-40B4-BE49-F238E27FC236}">
                <a16:creationId xmlns:a16="http://schemas.microsoft.com/office/drawing/2014/main" id="{AD1DFEF5-1CFE-8640-ABDF-192A3512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80" y="5061353"/>
            <a:ext cx="2702163" cy="17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991517A5-DC02-C538-0D56-5A62696D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84" y="2616849"/>
            <a:ext cx="46972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2B7D8DA1-4593-AAA0-314E-C1B8028C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761">
            <a:off x="5361449" y="3278006"/>
            <a:ext cx="2755978" cy="9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7B7F40AD-FD44-A71C-6084-FC897150E8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707"/>
            <a:ext cx="2942822" cy="186072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6B9F687-2B88-1C25-CB43-353D66C64BA7}"/>
              </a:ext>
            </a:extLst>
          </p:cNvPr>
          <p:cNvSpPr txBox="1"/>
          <p:nvPr/>
        </p:nvSpPr>
        <p:spPr>
          <a:xfrm>
            <a:off x="543343" y="1140774"/>
            <a:ext cx="6689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Rozděl organismy do skupin a popiš jejich společné znaky…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Kolik různých skupin podle společných znaků </a:t>
            </a:r>
            <a:br>
              <a:rPr lang="cs-CZ" dirty="0"/>
            </a:br>
            <a:r>
              <a:rPr lang="cs-CZ" dirty="0"/>
              <a:t>zvládneš sestavit?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Najdeš v rámci jednotlivých skupin i znaky,</a:t>
            </a:r>
            <a:br>
              <a:rPr lang="cs-CZ" dirty="0"/>
            </a:br>
            <a:r>
              <a:rPr lang="cs-CZ" dirty="0"/>
              <a:t>které jejich členy od sebe odlišují?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8F65E4F-8DB6-2A7A-BF31-AD58279BB3C0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7" name="Obrázek 6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F972286E-BACE-CD8D-B421-DDAF8B360C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/>
        </p:blipFill>
        <p:spPr>
          <a:xfrm rot="299081">
            <a:off x="4593186" y="4114697"/>
            <a:ext cx="2313188" cy="2797827"/>
          </a:xfrm>
          <a:prstGeom prst="rect">
            <a:avLst/>
          </a:prstGeom>
        </p:spPr>
      </p:pic>
      <p:pic>
        <p:nvPicPr>
          <p:cNvPr id="8" name="Picture 6" descr="Kachny, Kachňata, Vodní Pták, Ptáci">
            <a:extLst>
              <a:ext uri="{FF2B5EF4-FFF2-40B4-BE49-F238E27FC236}">
                <a16:creationId xmlns:a16="http://schemas.microsoft.com/office/drawing/2014/main" id="{1BEF5072-4E4B-A0D2-2E05-75E048317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rot="21449985" flipH="1">
            <a:off x="6519238" y="3910553"/>
            <a:ext cx="2263387" cy="14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C96E5FD5-6BC1-E513-DCFE-7BE97D4A4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 bwMode="auto">
          <a:xfrm rot="1194498">
            <a:off x="6198391" y="4702274"/>
            <a:ext cx="1719856" cy="25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E0446-B4ED-7C06-B80D-F036EC69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Ukázka</a:t>
            </a:r>
          </a:p>
        </p:txBody>
      </p:sp>
      <p:pic>
        <p:nvPicPr>
          <p:cNvPr id="4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8A310CFC-9601-87B6-1104-BD69F1456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2115660" y="1965465"/>
            <a:ext cx="2592577" cy="33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5F3AA243-651A-886C-B200-3C29A85D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>
          <a:xfrm>
            <a:off x="777267" y="2475041"/>
            <a:ext cx="2313188" cy="33161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5B6C19-D296-C5C8-063E-0C91400A46EF}"/>
              </a:ext>
            </a:extLst>
          </p:cNvPr>
          <p:cNvSpPr txBox="1"/>
          <p:nvPr/>
        </p:nvSpPr>
        <p:spPr>
          <a:xfrm>
            <a:off x="5676522" y="2073244"/>
            <a:ext cx="5124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Skupina: PSI</a:t>
            </a:r>
          </a:p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Společné znaky: hustá srst, zuby, čtyři končetiny...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Odlišnosti: barva srsti, každý jiné plemeno, na gauč a do postele mohou jen někteří jedinci…</a:t>
            </a:r>
          </a:p>
        </p:txBody>
      </p:sp>
    </p:spTree>
    <p:extLst>
      <p:ext uri="{BB962C8B-B14F-4D97-AF65-F5344CB8AC3E}">
        <p14:creationId xmlns:p14="http://schemas.microsoft.com/office/powerpoint/2010/main" val="255579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2470-8036-DF33-0597-FE91032BF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BF1C70DE-8413-A900-2878-FF1DA002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23" y="1158909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7230321E-3A5F-CF5D-9188-F03E2068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5" y="1325248"/>
            <a:ext cx="3383045" cy="23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1FDF3E73-D2C5-AE17-CA3B-33AF074A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14">
            <a:off x="874987" y="3120185"/>
            <a:ext cx="1928691" cy="13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čňák, Zvíře, Zvířecí Svět, Vodní Pták, Bill, Voda">
            <a:extLst>
              <a:ext uri="{FF2B5EF4-FFF2-40B4-BE49-F238E27FC236}">
                <a16:creationId xmlns:a16="http://schemas.microsoft.com/office/drawing/2014/main" id="{7C643163-86BE-D0AA-F4E1-E33F68FE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97" y="2520825"/>
            <a:ext cx="1673650" cy="27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1CACF993-C3CB-E5B8-E829-81C91887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2115661" y="2880534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DAAEAB98-BCD0-49FC-0639-105E64EC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97" y="4316945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AE2B6C75-576C-2F25-0795-FE3A11F1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32" y="1343354"/>
            <a:ext cx="3150076" cy="2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libřík, Pták, Přírody, Tropické, Zvířecí Svět, Peří">
            <a:extLst>
              <a:ext uri="{FF2B5EF4-FFF2-40B4-BE49-F238E27FC236}">
                <a16:creationId xmlns:a16="http://schemas.microsoft.com/office/drawing/2014/main" id="{716AB019-2A6D-0214-1A44-76BD59C30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16" y="3424304"/>
            <a:ext cx="2187784" cy="27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5FC759CB-1A6D-D668-4D94-FA0978B59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99" y="4431678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yman, Krokodýl, Aligátor, Plaz, Nebezpečné, Zvíře">
            <a:extLst>
              <a:ext uri="{FF2B5EF4-FFF2-40B4-BE49-F238E27FC236}">
                <a16:creationId xmlns:a16="http://schemas.microsoft.com/office/drawing/2014/main" id="{89D52527-07CE-5B3B-7CCA-D2AEE81F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1210" r="4642" b="22545"/>
          <a:stretch/>
        </p:blipFill>
        <p:spPr bwMode="auto">
          <a:xfrm>
            <a:off x="7708517" y="-110680"/>
            <a:ext cx="4920333" cy="15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guana, Na Výšku, Profil, Zblízka, Plaz, Zvířecí Svět">
            <a:extLst>
              <a:ext uri="{FF2B5EF4-FFF2-40B4-BE49-F238E27FC236}">
                <a16:creationId xmlns:a16="http://schemas.microsoft.com/office/drawing/2014/main" id="{320AC5FC-DAF8-513E-3223-C6BD455A9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80" y="5061353"/>
            <a:ext cx="2702163" cy="17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up, Pták, Kořist, Přístup, Peří, Přírody, Zvířecí Svět">
            <a:extLst>
              <a:ext uri="{FF2B5EF4-FFF2-40B4-BE49-F238E27FC236}">
                <a16:creationId xmlns:a16="http://schemas.microsoft.com/office/drawing/2014/main" id="{14E1DCBC-AE0F-17CD-6835-284ED897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84" y="2616849"/>
            <a:ext cx="46972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zolovaný, Pstruh Duhový, Sladkovodní, Ryby, Přírody">
            <a:extLst>
              <a:ext uri="{FF2B5EF4-FFF2-40B4-BE49-F238E27FC236}">
                <a16:creationId xmlns:a16="http://schemas.microsoft.com/office/drawing/2014/main" id="{47560418-8ABC-362D-9016-8B5AD955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761">
            <a:off x="5361449" y="3278006"/>
            <a:ext cx="2755978" cy="9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D84D9DE1-A254-580E-487D-0452E5D5B4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707"/>
            <a:ext cx="2942822" cy="186072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01BD444-18F8-390F-3225-31DBB4DC53E4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7" name="Obrázek 6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7CF5C8D8-0524-181E-AB72-E623DAFBD9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/>
        </p:blipFill>
        <p:spPr>
          <a:xfrm rot="299081">
            <a:off x="4593186" y="4114697"/>
            <a:ext cx="2313188" cy="2797827"/>
          </a:xfrm>
          <a:prstGeom prst="rect">
            <a:avLst/>
          </a:prstGeom>
        </p:spPr>
      </p:pic>
      <p:pic>
        <p:nvPicPr>
          <p:cNvPr id="8" name="Picture 6" descr="Kachny, Kachňata, Vodní Pták, Ptáci">
            <a:extLst>
              <a:ext uri="{FF2B5EF4-FFF2-40B4-BE49-F238E27FC236}">
                <a16:creationId xmlns:a16="http://schemas.microsoft.com/office/drawing/2014/main" id="{398999BA-CE24-D9EE-A2D9-49130D9B2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-2905" r="131" b="-8411"/>
          <a:stretch/>
        </p:blipFill>
        <p:spPr bwMode="auto">
          <a:xfrm rot="21449985" flipH="1">
            <a:off x="6519238" y="3910553"/>
            <a:ext cx="2263387" cy="14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6D0D01EB-505E-121F-8CD9-039816A0F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 bwMode="auto">
          <a:xfrm rot="1194498">
            <a:off x="6198391" y="4702274"/>
            <a:ext cx="1719856" cy="25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AA1C4D2-6B76-087F-D3EB-C1C2939D45AA}"/>
              </a:ext>
            </a:extLst>
          </p:cNvPr>
          <p:cNvSpPr txBox="1"/>
          <p:nvPr/>
        </p:nvSpPr>
        <p:spPr>
          <a:xfrm>
            <a:off x="543343" y="1167933"/>
            <a:ext cx="6120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Rozděl organismy do skupin a popiš jejich společné znaky…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Kolik různých skupin podle společných </a:t>
            </a:r>
            <a:br>
              <a:rPr lang="cs-CZ" dirty="0"/>
            </a:br>
            <a:r>
              <a:rPr lang="cs-CZ" dirty="0"/>
              <a:t>znaků zvládneš sestavit?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Najdeš v rámci jednotlivých skupin i znaky,</a:t>
            </a:r>
            <a:br>
              <a:rPr lang="cs-CZ" dirty="0"/>
            </a:br>
            <a:r>
              <a:rPr lang="cs-CZ" dirty="0"/>
              <a:t>které jejich členy od sebe odlišují?</a:t>
            </a:r>
          </a:p>
        </p:txBody>
      </p:sp>
    </p:spTree>
    <p:extLst>
      <p:ext uri="{BB962C8B-B14F-4D97-AF65-F5344CB8AC3E}">
        <p14:creationId xmlns:p14="http://schemas.microsoft.com/office/powerpoint/2010/main" val="360104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C65C1EB-CDAC-F224-994F-21DFFC94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cs-CZ" dirty="0"/>
              <a:t>ŘEŠENÍ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705D36-2AE8-197A-E2CB-332583B99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A teď – na co jste všichni čekali… (Ne, přestávka ne)</a:t>
            </a:r>
          </a:p>
        </p:txBody>
      </p:sp>
    </p:spTree>
    <p:extLst>
      <p:ext uri="{BB962C8B-B14F-4D97-AF65-F5344CB8AC3E}">
        <p14:creationId xmlns:p14="http://schemas.microsoft.com/office/powerpoint/2010/main" val="279170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94B8-B839-0662-AC40-38305AF2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9A083B38-D468-1389-567C-86EAB743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946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BAD8A92F-090D-A4A5-0355-E6530BF0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18" y="2216785"/>
            <a:ext cx="3614057" cy="24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4BD585BD-5D69-3E60-1599-F694BA49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103">
            <a:off x="3648211" y="4482008"/>
            <a:ext cx="1884190" cy="30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DD539392-21D3-01C1-15F6-DC7297FEEC07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CD0D9C81-570A-6F35-A48D-AA607729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173">
            <a:off x="-257513" y="1822273"/>
            <a:ext cx="2792938" cy="197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99DE-12FC-EC9E-33A3-7570AB6D3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E3682F34-6CEF-8BCB-4D09-55D4C6BF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946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B8B870E3-0B69-A7D5-DF21-92FAF891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18" y="2216785"/>
            <a:ext cx="3614057" cy="24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0659B462-0B03-D1CD-A66A-ECCCD6D1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103">
            <a:off x="3648211" y="4482008"/>
            <a:ext cx="1884190" cy="30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ECD857F-1BC8-479A-5C91-A2D66D669FED}"/>
              </a:ext>
            </a:extLst>
          </p:cNvPr>
          <p:cNvSpPr txBox="1"/>
          <p:nvPr/>
        </p:nvSpPr>
        <p:spPr>
          <a:xfrm>
            <a:off x="2205872" y="1525588"/>
            <a:ext cx="249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Ano, obě jsme růže – kultivovaná a divoká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E59A71-0947-0FA6-3340-D6C69493847B}"/>
              </a:ext>
            </a:extLst>
          </p:cNvPr>
          <p:cNvSpPr txBox="1"/>
          <p:nvPr/>
        </p:nvSpPr>
        <p:spPr>
          <a:xfrm>
            <a:off x="4915340" y="4872294"/>
            <a:ext cx="95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Narcis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99D28C-5F9F-BB47-06CF-5640470D02FA}"/>
              </a:ext>
            </a:extLst>
          </p:cNvPr>
          <p:cNvSpPr txBox="1"/>
          <p:nvPr/>
        </p:nvSpPr>
        <p:spPr>
          <a:xfrm>
            <a:off x="1359832" y="4196080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Slunečnice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A9B5BED-9A2F-05AE-0D3E-B79C5A3BA220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7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42454F5E-B480-4983-ECBA-8DFADE8D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173">
            <a:off x="-257513" y="1822273"/>
            <a:ext cx="2792938" cy="197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6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53942-AA27-2E5F-C456-17B4697F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 descr="Květina, Rose, Bloom, Stonek, Rostlin, Zahrada, Příroda">
            <a:extLst>
              <a:ext uri="{FF2B5EF4-FFF2-40B4-BE49-F238E27FC236}">
                <a16:creationId xmlns:a16="http://schemas.microsoft.com/office/drawing/2014/main" id="{39672452-417A-DB0B-CDA9-F66F9D1C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173">
            <a:off x="-257513" y="1822273"/>
            <a:ext cx="2792938" cy="197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lunečnice, Léto, Sun, Rostlin, Slunečnice Bud">
            <a:extLst>
              <a:ext uri="{FF2B5EF4-FFF2-40B4-BE49-F238E27FC236}">
                <a16:creationId xmlns:a16="http://schemas.microsoft.com/office/drawing/2014/main" id="{8D2FD9C2-E236-75FA-E2B2-56218A6F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946"/>
            <a:ext cx="3711037" cy="26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se, Květina, Bílá, Uspořádání, Zahrada, Příroda">
            <a:extLst>
              <a:ext uri="{FF2B5EF4-FFF2-40B4-BE49-F238E27FC236}">
                <a16:creationId xmlns:a16="http://schemas.microsoft.com/office/drawing/2014/main" id="{21F4C380-531F-6980-A62B-DEB4D276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18" y="2216785"/>
            <a:ext cx="3614057" cy="24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arcis, Květina, Stonek, Žárovka, Zahrada, Příroda">
            <a:extLst>
              <a:ext uri="{FF2B5EF4-FFF2-40B4-BE49-F238E27FC236}">
                <a16:creationId xmlns:a16="http://schemas.microsoft.com/office/drawing/2014/main" id="{A4BAB02A-152D-5C7C-A2FD-B3949C6D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103">
            <a:off x="3648211" y="4482008"/>
            <a:ext cx="1884190" cy="30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1FAA5C-1A36-2013-7C7C-4134A68AAC16}"/>
              </a:ext>
            </a:extLst>
          </p:cNvPr>
          <p:cNvSpPr txBox="1"/>
          <p:nvPr/>
        </p:nvSpPr>
        <p:spPr>
          <a:xfrm>
            <a:off x="6096000" y="1828800"/>
            <a:ext cx="54664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(KRYTOSEMENNÉ) ROSTLINY!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Kveteme! Byť květy máme každý trochu jiné.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květu vznikne po opylení semínko a tak se pohlavně množíme.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Jsme mimochodem krytosemenné (tvoříme plody, kam semena schováváme).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Opyluje nás hmyz, který lákáme právě na naše květy a nektar. (Jiné z nás opyluje třeba vítr.)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Máme zelené listy = tvoříme zelené barvivo chlorofyl.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Neumíme chodit a dojít si za jídlem…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Stavební látky si proto samy tvoříme! Prostřednictvím vody a energie ze Slunce umíme z uhlíku složit cukry.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47FEC9-5CB3-59C5-FB28-E6E2159F24C7}"/>
              </a:ext>
            </a:extLst>
          </p:cNvPr>
          <p:cNvSpPr txBox="1"/>
          <p:nvPr/>
        </p:nvSpPr>
        <p:spPr>
          <a:xfrm>
            <a:off x="2292590" y="1845825"/>
            <a:ext cx="249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Růže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213D24-4787-C052-0D69-1F5342D054CB}"/>
              </a:ext>
            </a:extLst>
          </p:cNvPr>
          <p:cNvSpPr txBox="1"/>
          <p:nvPr/>
        </p:nvSpPr>
        <p:spPr>
          <a:xfrm>
            <a:off x="4915340" y="4872294"/>
            <a:ext cx="95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Narcis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B86609-E083-EE89-52C7-AF11B8E99713}"/>
              </a:ext>
            </a:extLst>
          </p:cNvPr>
          <p:cNvSpPr txBox="1"/>
          <p:nvPr/>
        </p:nvSpPr>
        <p:spPr>
          <a:xfrm>
            <a:off x="1359832" y="4196080"/>
            <a:ext cx="145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Slunečnice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3649DF0-1CB2-F4D7-E4E3-70437874F83B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82910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59C1B-991E-7038-E9C7-48157F0E6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Medvěd, Medvěd Hnědý, Izolovaný, Přírody, Zvířata, Les">
            <a:extLst>
              <a:ext uri="{FF2B5EF4-FFF2-40B4-BE49-F238E27FC236}">
                <a16:creationId xmlns:a16="http://schemas.microsoft.com/office/drawing/2014/main" id="{B1217549-F388-4381-F8D5-31E797CB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26" y="92591"/>
            <a:ext cx="2617292" cy="19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Zvíře, Lachtan, Mladý Lachtan, Izolovaný">
            <a:extLst>
              <a:ext uri="{FF2B5EF4-FFF2-40B4-BE49-F238E27FC236}">
                <a16:creationId xmlns:a16="http://schemas.microsoft.com/office/drawing/2014/main" id="{43548AF5-5E60-3A19-0698-E29720CA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71" y="2239026"/>
            <a:ext cx="4055786" cy="278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i, Izolovaný, Pes, Domácí Zvíře, Zvíře, Přírody">
            <a:extLst>
              <a:ext uri="{FF2B5EF4-FFF2-40B4-BE49-F238E27FC236}">
                <a16:creationId xmlns:a16="http://schemas.microsoft.com/office/drawing/2014/main" id="{2E5FD370-D138-147B-7AF3-48726D947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31099"/>
          <a:stretch/>
        </p:blipFill>
        <p:spPr bwMode="auto">
          <a:xfrm>
            <a:off x="9677912" y="2017881"/>
            <a:ext cx="1881211" cy="24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čka, Izolovaný, Pohled, Zajímavé, Zvířecí Svět">
            <a:extLst>
              <a:ext uri="{FF2B5EF4-FFF2-40B4-BE49-F238E27FC236}">
                <a16:creationId xmlns:a16="http://schemas.microsoft.com/office/drawing/2014/main" id="{45E83136-EF67-E4FE-E6DE-9AC581AB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06" y="3936828"/>
            <a:ext cx="2584933" cy="23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savec, hroch, čenich, Hroch&#10;&#10;Popis byl vytvořen automaticky">
            <a:extLst>
              <a:ext uri="{FF2B5EF4-FFF2-40B4-BE49-F238E27FC236}">
                <a16:creationId xmlns:a16="http://schemas.microsoft.com/office/drawing/2014/main" id="{1C49F534-EC36-2732-1119-3E9B8746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80" y="923580"/>
            <a:ext cx="2942822" cy="18607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7AD046-2E0A-BA7B-4CED-E9D76ECDC98F}"/>
              </a:ext>
            </a:extLst>
          </p:cNvPr>
          <p:cNvSpPr txBox="1"/>
          <p:nvPr/>
        </p:nvSpPr>
        <p:spPr>
          <a:xfrm>
            <a:off x="7689669" y="575035"/>
            <a:ext cx="1237515" cy="37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Hroch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6809BF-1496-0369-2117-A6D2E688A9E5}"/>
              </a:ext>
            </a:extLst>
          </p:cNvPr>
          <p:cNvSpPr txBox="1"/>
          <p:nvPr/>
        </p:nvSpPr>
        <p:spPr>
          <a:xfrm>
            <a:off x="8677117" y="161565"/>
            <a:ext cx="1237515" cy="37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Medvěd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06A26AB-F3EB-B0C9-45E1-A5D36D6EA133}"/>
              </a:ext>
            </a:extLst>
          </p:cNvPr>
          <p:cNvSpPr txBox="1"/>
          <p:nvPr/>
        </p:nvSpPr>
        <p:spPr>
          <a:xfrm>
            <a:off x="6650539" y="2774335"/>
            <a:ext cx="1237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Lachtan </a:t>
            </a:r>
            <a:r>
              <a:rPr lang="cs-CZ" sz="1400" i="1" dirty="0"/>
              <a:t>(mládě)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FE9658-CF9C-1DE1-C908-20B1FB5F0A93}"/>
              </a:ext>
            </a:extLst>
          </p:cNvPr>
          <p:cNvSpPr txBox="1"/>
          <p:nvPr/>
        </p:nvSpPr>
        <p:spPr>
          <a:xfrm>
            <a:off x="6968820" y="5488956"/>
            <a:ext cx="232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Ano, psi a kočka…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D1D1F07-7FE7-5770-6E9F-B89EBC6E9EDE}"/>
              </a:ext>
            </a:extLst>
          </p:cNvPr>
          <p:cNvSpPr txBox="1">
            <a:spLocks/>
          </p:cNvSpPr>
          <p:nvPr/>
        </p:nvSpPr>
        <p:spPr>
          <a:xfrm>
            <a:off x="380246" y="118548"/>
            <a:ext cx="7309604" cy="116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Jaké znaky je odlišují? Jaké spojují?</a:t>
            </a:r>
            <a:endParaRPr lang="cs-CZ" sz="4000" b="1" dirty="0"/>
          </a:p>
        </p:txBody>
      </p:sp>
      <p:pic>
        <p:nvPicPr>
          <p:cNvPr id="9" name="Obrázek 8" descr="Obsah obrázku savec, domácí mazlíček, psovité šelmy, čenich&#10;&#10;Popis byl vytvořen automaticky">
            <a:extLst>
              <a:ext uri="{FF2B5EF4-FFF2-40B4-BE49-F238E27FC236}">
                <a16:creationId xmlns:a16="http://schemas.microsoft.com/office/drawing/2014/main" id="{0B89A142-EA6F-3719-C61B-39C3F3EEF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79" y="4073699"/>
            <a:ext cx="2313188" cy="34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114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Rámeček</Template>
  <TotalTime>155</TotalTime>
  <Words>962</Words>
  <Application>Microsoft Office PowerPoint</Application>
  <PresentationFormat>Širokoúhlá obrazovka</PresentationFormat>
  <Paragraphs>112</Paragraphs>
  <Slides>16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Wingdings</vt:lpstr>
      <vt:lpstr>Motiv Office 2013–2022</vt:lpstr>
      <vt:lpstr>Jaké znaky je odlišují? Jaké spojují?</vt:lpstr>
      <vt:lpstr>Prezentace aplikace PowerPoint</vt:lpstr>
      <vt:lpstr>Ukázka</vt:lpstr>
      <vt:lpstr>Prezentace aplikace PowerPoint</vt:lpstr>
      <vt:lpstr>ŘEŠENÍ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M.M.</dc:creator>
  <cp:lastModifiedBy>M.M.</cp:lastModifiedBy>
  <cp:revision>12</cp:revision>
  <dcterms:created xsi:type="dcterms:W3CDTF">2024-12-13T14:27:56Z</dcterms:created>
  <dcterms:modified xsi:type="dcterms:W3CDTF">2024-12-13T20:20:29Z</dcterms:modified>
</cp:coreProperties>
</file>