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9" r:id="rId5"/>
  </p:sldMasterIdLst>
  <p:notesMasterIdLst>
    <p:notesMasterId r:id="rId21"/>
  </p:notesMasterIdLst>
  <p:sldIdLst>
    <p:sldId id="260" r:id="rId6"/>
    <p:sldId id="261" r:id="rId7"/>
    <p:sldId id="258" r:id="rId8"/>
    <p:sldId id="257" r:id="rId9"/>
    <p:sldId id="263" r:id="rId10"/>
    <p:sldId id="256" r:id="rId11"/>
    <p:sldId id="266" r:id="rId12"/>
    <p:sldId id="268" r:id="rId13"/>
    <p:sldId id="265" r:id="rId14"/>
    <p:sldId id="259" r:id="rId15"/>
    <p:sldId id="271" r:id="rId16"/>
    <p:sldId id="270" r:id="rId17"/>
    <p:sldId id="269" r:id="rId18"/>
    <p:sldId id="272" r:id="rId19"/>
    <p:sldId id="26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FC"/>
    <a:srgbClr val="02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4E0F6-C629-3596-4515-A2A47304E2F6}" v="1" dt="2025-03-03T12:26:01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7356" autoAdjust="0"/>
  </p:normalViewPr>
  <p:slideViewPr>
    <p:cSldViewPr snapToGrid="0">
      <p:cViewPr varScale="1">
        <p:scale>
          <a:sx n="107" d="100"/>
          <a:sy n="107" d="100"/>
        </p:scale>
        <p:origin x="6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mátlová Anna" userId="S::anna.zmatlova@npi.cz::c2b9cb2f-dccf-4ac0-9e14-1c906fe2fc25" providerId="AD" clId="Web-{E034E0F6-C629-3596-4515-A2A47304E2F6}"/>
    <pc:docChg chg="modSld">
      <pc:chgData name="Zmátlová Anna" userId="S::anna.zmatlova@npi.cz::c2b9cb2f-dccf-4ac0-9e14-1c906fe2fc25" providerId="AD" clId="Web-{E034E0F6-C629-3596-4515-A2A47304E2F6}" dt="2025-03-03T12:26:01.642" v="0" actId="1076"/>
      <pc:docMkLst>
        <pc:docMk/>
      </pc:docMkLst>
      <pc:sldChg chg="modSp">
        <pc:chgData name="Zmátlová Anna" userId="S::anna.zmatlova@npi.cz::c2b9cb2f-dccf-4ac0-9e14-1c906fe2fc25" providerId="AD" clId="Web-{E034E0F6-C629-3596-4515-A2A47304E2F6}" dt="2025-03-03T12:26:01.642" v="0" actId="1076"/>
        <pc:sldMkLst>
          <pc:docMk/>
          <pc:sldMk cId="1686704267" sldId="266"/>
        </pc:sldMkLst>
        <pc:spChg chg="mod">
          <ac:chgData name="Zmátlová Anna" userId="S::anna.zmatlova@npi.cz::c2b9cb2f-dccf-4ac0-9e14-1c906fe2fc25" providerId="AD" clId="Web-{E034E0F6-C629-3596-4515-A2A47304E2F6}" dt="2025-03-03T12:26:01.642" v="0" actId="1076"/>
          <ac:spMkLst>
            <pc:docMk/>
            <pc:sldMk cId="1686704267" sldId="266"/>
            <ac:spMk id="16" creationId="{3B01F3B5-DEF1-4215-81F8-A2AE38F54714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07:17:05.98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0,'577'0,"-554"2,1 2,-1 0,0 2,-1 0,1 1,37 19,16 3,98 25,-144-47,1-2,-1 0,60-1,-63-5,-1-1,1-1,33-8,-31 6,0 1,0 1,38 2,-33 2,-1-3,35-5,184-30,-171 30,143 7,-95 2,-90 0,56 10,-56-6,59 1,-92-7,43-1,1 3,82 12,-70-6,0-2,0-3,74-7,-13 2,43 15,8 0,1214-14,-1366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07:17:20.95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54,'144'2,"158"-5,-249-3,56-14,-72 11,0 2,1 2,1 2,42 0,63 17,82 1,478-16,-666 3,55 9,28 2,64-15,86 4,-90 25,-120-16,-34-6,0-1,41 2,1560-7,-1609 2,-1 1,0 1,19 5,-17-4,0 0,28 1,644-3,-336-4,-305 2,-28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07:17:30.56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1,'2751'0,"-2729"0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07:17:37.3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1,'1574'0,"-1550"1,0 2,-1 0,1 2,27 9,-27-7,0-1,0-1,45 4,434-9,-221-2,-260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07:17:49.08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2,'101'-2,"110"4,-137 11,-54-9,0 0,26 1,-18-4,-7-2,-1 2,1 0,-1 1,0 1,0 1,38 13,-41-11,0 0,0-2,1 0,-1 0,33 0,94-5,-55-2,41 3,-108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07:18:05.76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29,'19'0,"18"-1,1 2,-1 1,53 11,-44-6,0-2,1-1,89-7,-34 0,107 17,8 0,333-15,-514-1,1-2,-1-1,37-11,-37 8,1 1,73-5,-51 13,-24 0,0-1,0-1,1-3,37-7,-46 6,1 1,-1 1,50 3,-65 0,11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F24C26B-1C45-4D0C-86D7-810B7AC39E9F}" type="datetimeFigureOut">
              <a:rPr lang="cs-CZ" smtClean="0"/>
              <a:pPr/>
              <a:t>06.08.2025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7F8F09A-4B79-42B7-A0E5-E0ACD3FB5C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038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celé prezentace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94092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F9438-95D6-0D36-4E13-616E623A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E9E3E5-4247-4EE9-539C-6247D3077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8BFC31-E97A-5887-858B-8DDBEFAC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B2177E-66A6-733F-65C0-3A759779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4D338F-EB07-6286-8F00-023E05B4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44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7B1F9-31C8-3154-0A66-E8B786B3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D64599-0F54-B6A8-3615-E6E9709E0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7353B2-AAC8-54AE-1810-BD6B9806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F89A1D-78B7-DFBF-9D3B-9B57C84A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57FCF5-9BA2-CCA0-B439-EA4DA439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840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A2C9D-7C5A-321F-FAF2-5A1F34A3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42BAE-F284-C123-9084-F641441AF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CFB40A-B3F5-A5B7-729F-C947EDE30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D88558-725B-50E3-0B1D-90A5FBCC8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FC20A9-CCD5-A1AF-4897-F55F25B0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B15429-2F50-0C27-DB9B-4289CE28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59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B0EB9-450E-6C8F-A673-731C991C8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DB3CBC-E340-8CA4-9F9E-E2847D522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FEC4E2-9573-A1BD-D50F-396C9BB9D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3F26AC0-C845-5EB6-C9B9-969C32612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DC0BF0D-89A1-4193-DBF9-7339A6672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CA0CB7-EEAF-D1A8-3F99-77D1E3DA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E5D8936-1ED9-0200-AC59-138428C8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E18FC34-2FBE-8269-4F14-6D299712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002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489EA-4D77-2DE7-AE53-1609DDD7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D732534-E2C0-885C-8F63-1E045FA6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4DD010-9253-D516-77D5-D8C3447D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D3141A-882B-5F3F-DFEA-A564E58F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73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8883E2-76DF-3A11-FE64-997EEC38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6F9450-F6A1-8637-CAF3-2EA137A92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27EA6C-2A26-F0C3-2D8E-17F96448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211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E2F9A-8A21-A443-D67C-FEE64F5D1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88AD18-92F9-8566-52FE-36B96034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2FA843-E621-EB3D-BC6A-C65A7C2C0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989DE7-FB4F-FA31-03AC-9077291E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87C7DC-CB0E-FBE7-33AA-850188E0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D09A61-EAEA-F7FC-FB7A-60DE46EE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870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0DABF-4A4D-6E0B-482F-BFA8BDB2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5262530-FEED-961C-07A1-2D271C2F7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BB9363-5BF1-20E9-BAD2-7A49B4150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69CD34-1CAB-8A34-F57C-4DF779CB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5B797C-7554-D582-028A-45628A65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353233-987F-0091-519E-CCF4C458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839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7CBE7-901F-3179-5546-A30BC48C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39B364-B4E8-6CE3-CEFC-591A522EC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EAF3D9-5D42-8C8C-5DE8-C9806660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B6AFFD-FEDC-EE48-0228-183909A3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F850AD-FFFB-F564-3EEB-2BE1105B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794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6373FD7-4BFD-C3EC-BC00-ABF5E7D88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3A80151-0BF2-DFC7-F22B-70FF8CB77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BB33C2-6BC6-29EB-E1F1-32DA2DA6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32D766-86F9-9C5E-C91D-8999CBB1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6B5C0F-5D8C-CA99-5C68-B52EC610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62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5CF358EC-34A8-4867-8956-3BF8B9F6B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1829386"/>
            <a:ext cx="3071386" cy="4552444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Autor</a:t>
            </a:r>
          </a:p>
        </p:txBody>
      </p:sp>
      <p:sp>
        <p:nvSpPr>
          <p:cNvPr id="18" name="Zástupný symbol pro text 6">
            <a:extLst>
              <a:ext uri="{FF2B5EF4-FFF2-40B4-BE49-F238E27FC236}">
                <a16:creationId xmlns:a16="http://schemas.microsoft.com/office/drawing/2014/main" id="{A431622F-AA7B-409D-AE99-59D33AD6ED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5617" y="1839071"/>
            <a:ext cx="7474382" cy="4552444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</p:spTree>
    <p:extLst>
      <p:ext uri="{BB962C8B-B14F-4D97-AF65-F5344CB8AC3E}">
        <p14:creationId xmlns:p14="http://schemas.microsoft.com/office/powerpoint/2010/main" val="423741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8918" y="3767367"/>
            <a:ext cx="7551081" cy="540000"/>
          </a:xfrm>
        </p:spPr>
        <p:txBody>
          <a:bodyPr anchor="b" anchorCtr="0"/>
          <a:lstStyle>
            <a:lvl1pPr>
              <a:defRPr>
                <a:solidFill>
                  <a:srgbClr val="3566FC"/>
                </a:solidFill>
              </a:defRPr>
            </a:lvl1pPr>
          </a:lstStyle>
          <a:p>
            <a:r>
              <a:rPr lang="cs-CZ" dirty="0"/>
              <a:t>Název oddílu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15" y="4619768"/>
            <a:ext cx="7551081" cy="1840949"/>
          </a:xfrm>
          <a:prstGeom prst="rect">
            <a:avLst/>
          </a:prstGeom>
        </p:spPr>
        <p:txBody>
          <a:bodyPr bIns="0" anchor="t" anchorCtr="0"/>
          <a:lstStyle>
            <a:lvl1pPr algn="l">
              <a:defRPr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  <p:sp>
        <p:nvSpPr>
          <p:cNvPr id="9" name="Zástupný symbol pro text 6">
            <a:extLst>
              <a:ext uri="{FF2B5EF4-FFF2-40B4-BE49-F238E27FC236}">
                <a16:creationId xmlns:a16="http://schemas.microsoft.com/office/drawing/2014/main" id="{E48AD518-AA06-499F-A7B6-7C2C72199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8917" y="4307368"/>
            <a:ext cx="7551081" cy="312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Autor prezentace</a:t>
            </a:r>
          </a:p>
        </p:txBody>
      </p:sp>
      <p:sp>
        <p:nvSpPr>
          <p:cNvPr id="10" name="Zástupný symbol pro číslo snímku 10">
            <a:extLst>
              <a:ext uri="{FF2B5EF4-FFF2-40B4-BE49-F238E27FC236}">
                <a16:creationId xmlns:a16="http://schemas.microsoft.com/office/drawing/2014/main" id="{B8F0634D-52D6-47B5-AB28-169F920B05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0000" y="6472402"/>
            <a:ext cx="478322" cy="365125"/>
          </a:xfrm>
        </p:spPr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51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89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1829386"/>
            <a:ext cx="10799887" cy="4552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0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58924-CCAD-4E3F-B665-5C32717A2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2459958"/>
            <a:ext cx="10799887" cy="3921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26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12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Poděkování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281470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99B1F-D558-E531-28EC-3A3BE59FD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A71446-944C-A8EB-8397-7F4634B67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382F49-0AC4-822C-2A11-8D9B6A1C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C6912B-143A-D044-DA4A-38CA37DF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41818F-41AD-40F9-6AFE-81F5D935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82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E40F3F4-94A9-4120-90FE-4ACA0875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29385"/>
            <a:ext cx="108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A0724DD-4174-473C-8B73-E9D964B83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2458799"/>
            <a:ext cx="10800000" cy="392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Vložte text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A89495-FC0D-4FA4-B0CA-F2DBE5EF9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98" y="6472402"/>
            <a:ext cx="1098870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D618CD-F454-4373-8877-B6B6C05F1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000" y="6472402"/>
            <a:ext cx="478322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FED396-82C8-420D-8B0C-F5C3023B236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134108-AAF2-46F8-AD42-328F352FA3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C9B2C86-C5E1-462E-84F6-EE174D951E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87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3" r:id="rId4"/>
    <p:sldLayoutId id="2147483652" r:id="rId5"/>
    <p:sldLayoutId id="2147483651" r:id="rId6"/>
    <p:sldLayoutId id="2147483657" r:id="rId7"/>
    <p:sldLayoutId id="2147483658" r:id="rId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rgbClr val="02216E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rgbClr val="02216E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C0FD1B9-7A03-76FC-2F4D-E02196E3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CBCD6F-9436-F493-9B74-A8A1C2DCC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2D5405-0585-002D-13FE-1574510DA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7556-6F0B-42A7-A008-B0D2D2F12618}" type="datetimeFigureOut">
              <a:rPr lang="cs-CZ" smtClean="0"/>
              <a:t>06.08.2025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509786-F731-1372-EB38-E9D05F8B3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5887C2-81B8-3002-350E-6EF023992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DE1F7-1C62-47A4-96E9-EE40C6AA43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5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3.png"/><Relationship Id="rId3" Type="http://schemas.openxmlformats.org/officeDocument/2006/relationships/image" Target="../media/image24.jpg"/><Relationship Id="rId7" Type="http://schemas.openxmlformats.org/officeDocument/2006/relationships/image" Target="../media/image200.png"/><Relationship Id="rId12" Type="http://schemas.openxmlformats.org/officeDocument/2006/relationships/customXml" Target="../ink/ink5.xml"/><Relationship Id="rId17" Type="http://schemas.openxmlformats.org/officeDocument/2006/relationships/image" Target="../media/image26.svg"/><Relationship Id="rId2" Type="http://schemas.openxmlformats.org/officeDocument/2006/relationships/image" Target="../media/image4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11" Type="http://schemas.openxmlformats.org/officeDocument/2006/relationships/image" Target="../media/image220.png"/><Relationship Id="rId5" Type="http://schemas.openxmlformats.org/officeDocument/2006/relationships/image" Target="../media/image190.png"/><Relationship Id="rId15" Type="http://schemas.openxmlformats.org/officeDocument/2006/relationships/image" Target="../media/image2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10.png"/><Relationship Id="rId14" Type="http://schemas.openxmlformats.org/officeDocument/2006/relationships/customXml" Target="../ink/ink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32A11-49E9-FDCA-4270-B1CCD518F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1925" y="885825"/>
            <a:ext cx="5219700" cy="3357563"/>
          </a:xfrm>
        </p:spPr>
        <p:txBody>
          <a:bodyPr>
            <a:prstTxWarp prst="textButton">
              <a:avLst/>
            </a:prstTxWarp>
            <a:noAutofit/>
          </a:bodyPr>
          <a:lstStyle/>
          <a:p>
            <a:br>
              <a:rPr lang="cs-CZ" sz="8000" dirty="0">
                <a:ln w="19050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</a:br>
            <a:r>
              <a:rPr lang="cs-CZ" sz="8000" dirty="0">
                <a:ln w="19050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die Mauer</a:t>
            </a:r>
            <a:br>
              <a:rPr lang="cs-CZ" sz="8000" dirty="0">
                <a:ln w="19050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</a:br>
            <a:r>
              <a:rPr lang="cs-CZ" sz="8000" dirty="0">
                <a:ln w="19050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zeď </a:t>
            </a:r>
            <a:r>
              <a:rPr lang="cs-CZ" sz="8000">
                <a:ln w="19050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múr</a:t>
            </a:r>
            <a:br>
              <a:rPr lang="cs-CZ" sz="8000" dirty="0">
                <a:ln w="19050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</a:br>
            <a:r>
              <a:rPr lang="cs-CZ" sz="8000" dirty="0">
                <a:ln w="19050">
                  <a:solidFill>
                    <a:srgbClr val="7030A0"/>
                  </a:solidFill>
                </a:ln>
                <a:solidFill>
                  <a:srgbClr val="FF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hnschrift" panose="020B0502040204020203" pitchFamily="34" charset="0"/>
              </a:rPr>
              <a:t>the wall</a:t>
            </a:r>
          </a:p>
        </p:txBody>
      </p:sp>
      <p:pic>
        <p:nvPicPr>
          <p:cNvPr id="5" name="Obrázek 4" descr="Obsah obrázku exteriér, scéna, směr, chodník&#10;&#10;Popis byl vytvořen automaticky">
            <a:extLst>
              <a:ext uri="{FF2B5EF4-FFF2-40B4-BE49-F238E27FC236}">
                <a16:creationId xmlns:a16="http://schemas.microsoft.com/office/drawing/2014/main" id="{9C9E66D0-ECE0-A299-EA29-7832C858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3593607"/>
            <a:ext cx="2686050" cy="246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51DAB72-7C2C-A948-216D-994D94508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885825"/>
            <a:ext cx="2686050" cy="246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48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staré, několik&#10;&#10;Popis byl vytvořen automaticky">
            <a:extLst>
              <a:ext uri="{FF2B5EF4-FFF2-40B4-BE49-F238E27FC236}">
                <a16:creationId xmlns:a16="http://schemas.microsoft.com/office/drawing/2014/main" id="{F75E9538-B35B-3E8E-A811-96C227C65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67" r="19922" b="-1"/>
          <a:stretch/>
        </p:blipFill>
        <p:spPr>
          <a:xfrm>
            <a:off x="0" y="0"/>
            <a:ext cx="914174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Obrázek 6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4ACE573C-0A40-9FE5-59EE-42B379B60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r="22120" b="1"/>
          <a:stretch/>
        </p:blipFill>
        <p:spPr>
          <a:xfrm>
            <a:off x="4062953" y="10"/>
            <a:ext cx="8129048" cy="6857990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9" name="Obrázek 8" descr="Obsah obrázku text, tráva&#10;&#10;Popis byl vytvořen automaticky">
            <a:extLst>
              <a:ext uri="{FF2B5EF4-FFF2-40B4-BE49-F238E27FC236}">
                <a16:creationId xmlns:a16="http://schemas.microsoft.com/office/drawing/2014/main" id="{F1B56884-6F4D-3BBE-C1DF-0A083C669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8517">
            <a:off x="119062" y="1460208"/>
            <a:ext cx="11953875" cy="176208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49428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/>
          <p:nvPr/>
        </p:nvPicPr>
        <p:blipFill rotWithShape="1">
          <a:blip r:embed="rId2"/>
          <a:srcRect l="11949" t="29348" r="41614" b="22197"/>
          <a:stretch/>
        </p:blipFill>
        <p:spPr bwMode="auto">
          <a:xfrm>
            <a:off x="0" y="10"/>
            <a:ext cx="11261850" cy="6857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4ACE573C-0A40-9FE5-59EE-42B379B60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r="22120" b="1"/>
          <a:stretch/>
        </p:blipFill>
        <p:spPr>
          <a:xfrm>
            <a:off x="4062953" y="10"/>
            <a:ext cx="8129048" cy="6857990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10" name="Obrázek 9" descr="Obsah obrázku text, tráva&#10;&#10;Popis byl vytvořen automaticky">
            <a:extLst>
              <a:ext uri="{FF2B5EF4-FFF2-40B4-BE49-F238E27FC236}">
                <a16:creationId xmlns:a16="http://schemas.microsoft.com/office/drawing/2014/main" id="{F1B56884-6F4D-3BBE-C1DF-0A083C669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8517">
            <a:off x="119062" y="1460208"/>
            <a:ext cx="11953875" cy="176208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83953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&#10;&#10;Popis byl vytvořen automaticky">
            <a:extLst>
              <a:ext uri="{FF2B5EF4-FFF2-40B4-BE49-F238E27FC236}">
                <a16:creationId xmlns:a16="http://schemas.microsoft.com/office/drawing/2014/main" id="{A6D1363A-9E7C-C630-33A2-207CC5239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5" t="1" r="1" b="16968"/>
          <a:stretch/>
        </p:blipFill>
        <p:spPr>
          <a:xfrm>
            <a:off x="-2" y="10"/>
            <a:ext cx="6865856" cy="6833151"/>
          </a:xfrm>
          <a:prstGeom prst="rect">
            <a:avLst/>
          </a:prstGeom>
        </p:spPr>
      </p:pic>
      <p:pic>
        <p:nvPicPr>
          <p:cNvPr id="10" name="Obrázek 9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4ACE573C-0A40-9FE5-59EE-42B379B60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r="22120" b="1"/>
          <a:stretch/>
        </p:blipFill>
        <p:spPr>
          <a:xfrm>
            <a:off x="4062953" y="10"/>
            <a:ext cx="8129048" cy="6857990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11" name="Obrázek 10" descr="Obsah obrázku text, tráva&#10;&#10;Popis byl vytvořen automaticky">
            <a:extLst>
              <a:ext uri="{FF2B5EF4-FFF2-40B4-BE49-F238E27FC236}">
                <a16:creationId xmlns:a16="http://schemas.microsoft.com/office/drawing/2014/main" id="{F1B56884-6F4D-3BBE-C1DF-0A083C669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8517">
            <a:off x="119062" y="1460208"/>
            <a:ext cx="11953875" cy="176208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13279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https://www.parklane-is.cz/wp-content/uploads/2022/01/park-lane-valds%CC%8Ctejnska%CC%81-3-scale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r="13354" b="4314"/>
          <a:stretch/>
        </p:blipFill>
        <p:spPr bwMode="auto">
          <a:xfrm>
            <a:off x="0" y="0"/>
            <a:ext cx="5988653" cy="690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Obsah obrázku text, osoba, interiér, skupina&#10;&#10;Popis byl vytvořen automaticky">
            <a:extLst>
              <a:ext uri="{FF2B5EF4-FFF2-40B4-BE49-F238E27FC236}">
                <a16:creationId xmlns:a16="http://schemas.microsoft.com/office/drawing/2014/main" id="{4ACE573C-0A40-9FE5-59EE-42B379B60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r="22120" b="1"/>
          <a:stretch/>
        </p:blipFill>
        <p:spPr>
          <a:xfrm>
            <a:off x="4062953" y="10"/>
            <a:ext cx="8129048" cy="6857990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19" name="Obrázek 18" descr="Obsah obrázku text, tráva&#10;&#10;Popis byl vytvořen automaticky">
            <a:extLst>
              <a:ext uri="{FF2B5EF4-FFF2-40B4-BE49-F238E27FC236}">
                <a16:creationId xmlns:a16="http://schemas.microsoft.com/office/drawing/2014/main" id="{F1B56884-6F4D-3BBE-C1DF-0A083C669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8517">
            <a:off x="-653936" y="1733584"/>
            <a:ext cx="11953875" cy="176208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1547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 rotWithShape="1">
          <a:blip r:embed="rId2"/>
          <a:srcRect l="11190" t="29348" r="41614" b="22197"/>
          <a:stretch/>
        </p:blipFill>
        <p:spPr bwMode="auto">
          <a:xfrm>
            <a:off x="0" y="0"/>
            <a:ext cx="1213658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321964" y="0"/>
            <a:ext cx="3870036" cy="67403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Kategorie indexu sociálního vyloučení: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Příjemci příspěvku na živobytí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(Domácnost, která má na živobytí méně než určitou základní částku. Musí vyčerpat všechny jiné možnosti zvýšení příjmů a aktivně se snažit svou situaci zlepšit vlastní prací.)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Příjemci příspěvku na bydlení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 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(Domácnosti, které věnují více než 30 % svého příjmu na pokrytí bydlení.)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Osoby v exekuci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 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(Počet osob v místě, proti kterým je vedeno exekuční řízení.)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Dlouhodobě nezaměstnané osoby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 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(Lidé ve věku 15–64 let, registrovaní jako uchazeči o zaměstnání déle než 6 měsíců.)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Předčasné odchody ze systému vzdělávání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 (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82C2C"/>
                </a:solidFill>
                <a:effectLst/>
                <a:uLnTx/>
                <a:uFillTx/>
                <a:latin typeface="Martel"/>
                <a:ea typeface="+mn-ea"/>
                <a:cs typeface="+mn-cs"/>
              </a:rPr>
              <a:t>Žáci, kteří ukončí povinnou školní docházku na běžných ZŠ v 7. nebo 8. ročníku.)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100B354-D286-58A3-B09D-272E82A06F2C}"/>
              </a:ext>
            </a:extLst>
          </p:cNvPr>
          <p:cNvSpPr/>
          <p:nvPr/>
        </p:nvSpPr>
        <p:spPr>
          <a:xfrm>
            <a:off x="0" y="28876"/>
            <a:ext cx="851835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Mapa sociálního vyloučení, 2023</a:t>
            </a:r>
          </a:p>
        </p:txBody>
      </p:sp>
    </p:spTree>
    <p:extLst>
      <p:ext uri="{BB962C8B-B14F-4D97-AF65-F5344CB8AC3E}">
        <p14:creationId xmlns:p14="http://schemas.microsoft.com/office/powerpoint/2010/main" val="76656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Prázdná zelená tabule s křídou">
            <a:extLst>
              <a:ext uri="{FF2B5EF4-FFF2-40B4-BE49-F238E27FC236}">
                <a16:creationId xmlns:a16="http://schemas.microsoft.com/office/drawing/2014/main" id="{BA775172-2747-6F8C-097A-22F01573D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0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Obrázek 6" descr="Obsah obrázku text, noviny, snímek obrazovky, dokument&#10;&#10;Popis byl vytvořen automaticky">
            <a:extLst>
              <a:ext uri="{FF2B5EF4-FFF2-40B4-BE49-F238E27FC236}">
                <a16:creationId xmlns:a16="http://schemas.microsoft.com/office/drawing/2014/main" id="{B9E5E192-5EE2-C240-D7BC-AA25FE5E9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40" y="245097"/>
            <a:ext cx="8331614" cy="602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94AB8493-F3B9-61D4-E006-E4291BCB66AC}"/>
                  </a:ext>
                </a:extLst>
              </p14:cNvPr>
              <p14:cNvContentPartPr/>
              <p14:nvPr/>
            </p14:nvContentPartPr>
            <p14:xfrm>
              <a:off x="1800264" y="3836368"/>
              <a:ext cx="1809000" cy="576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94AB8493-F3B9-61D4-E006-E4291BCB6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0624" y="3656368"/>
                <a:ext cx="198864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F373A8A9-8449-3A88-85C9-0C363DD97E62}"/>
                  </a:ext>
                </a:extLst>
              </p14:cNvPr>
              <p14:cNvContentPartPr/>
              <p14:nvPr/>
            </p14:nvContentPartPr>
            <p14:xfrm>
              <a:off x="7512744" y="3836008"/>
              <a:ext cx="2129760" cy="489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F373A8A9-8449-3A88-85C9-0C363DD97E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22744" y="3656008"/>
                <a:ext cx="2309400" cy="40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85458F08-F8D8-27B1-B53E-1E29C0A24F23}"/>
                  </a:ext>
                </a:extLst>
              </p14:cNvPr>
              <p14:cNvContentPartPr/>
              <p14:nvPr/>
            </p14:nvContentPartPr>
            <p14:xfrm>
              <a:off x="3789264" y="4118968"/>
              <a:ext cx="99864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85458F08-F8D8-27B1-B53E-1E29C0A24F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99264" y="3939328"/>
                <a:ext cx="117828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876F1C20-FB84-C05B-2275-2D3F0452D6CF}"/>
                  </a:ext>
                </a:extLst>
              </p14:cNvPr>
              <p14:cNvContentPartPr/>
              <p14:nvPr/>
            </p14:nvContentPartPr>
            <p14:xfrm>
              <a:off x="6645504" y="4128688"/>
              <a:ext cx="960840" cy="1944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876F1C20-FB84-C05B-2275-2D3F0452D6C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5504" y="3949048"/>
                <a:ext cx="114048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314E10C1-9947-971A-0C3C-D320663623D0}"/>
                  </a:ext>
                </a:extLst>
              </p14:cNvPr>
              <p14:cNvContentPartPr/>
              <p14:nvPr/>
            </p14:nvContentPartPr>
            <p14:xfrm>
              <a:off x="7767624" y="4401568"/>
              <a:ext cx="432720" cy="3060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314E10C1-9947-971A-0C3C-D320663623D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77624" y="4221568"/>
                <a:ext cx="61236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B9819C44-6266-317B-161C-B75088A11F48}"/>
                  </a:ext>
                </a:extLst>
              </p14:cNvPr>
              <p14:cNvContentPartPr/>
              <p14:nvPr/>
            </p14:nvContentPartPr>
            <p14:xfrm>
              <a:off x="6117384" y="4637008"/>
              <a:ext cx="866520" cy="295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B9819C44-6266-317B-161C-B75088A11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7744" y="4457368"/>
                <a:ext cx="1046160" cy="38916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fický objekt 15" descr="Žárovka a ozubené kolečko se souvislou výplní">
            <a:extLst>
              <a:ext uri="{FF2B5EF4-FFF2-40B4-BE49-F238E27FC236}">
                <a16:creationId xmlns:a16="http://schemas.microsoft.com/office/drawing/2014/main" id="{1D4C65A2-BE26-77CC-CF02-F2F8851C01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02121" y="245097"/>
            <a:ext cx="1412449" cy="14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7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Prázdná zelená tabule s křídou">
            <a:extLst>
              <a:ext uri="{FF2B5EF4-FFF2-40B4-BE49-F238E27FC236}">
                <a16:creationId xmlns:a16="http://schemas.microsoft.com/office/drawing/2014/main" id="{1BD9A50B-BB15-5217-A6FB-D2F96E787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0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34F69BD-BE0A-B5AE-72CF-088FF09CC658}"/>
              </a:ext>
            </a:extLst>
          </p:cNvPr>
          <p:cNvCxnSpPr>
            <a:cxnSpLocks/>
          </p:cNvCxnSpPr>
          <p:nvPr/>
        </p:nvCxnSpPr>
        <p:spPr>
          <a:xfrm>
            <a:off x="2347274" y="1291472"/>
            <a:ext cx="749806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793DE9E-96F5-B6AF-7DA8-D4149AF0C79F}"/>
              </a:ext>
            </a:extLst>
          </p:cNvPr>
          <p:cNvCxnSpPr>
            <a:cxnSpLocks/>
          </p:cNvCxnSpPr>
          <p:nvPr/>
        </p:nvCxnSpPr>
        <p:spPr>
          <a:xfrm flipV="1">
            <a:off x="6094429" y="343528"/>
            <a:ext cx="0" cy="572879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cký objekt 14" descr="Odznak, sledovat se souvislou výplní">
            <a:extLst>
              <a:ext uri="{FF2B5EF4-FFF2-40B4-BE49-F238E27FC236}">
                <a16:creationId xmlns:a16="http://schemas.microsoft.com/office/drawing/2014/main" id="{7E2F72F0-8999-AF25-AD04-F0AB09CA01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3652" y="291590"/>
            <a:ext cx="914400" cy="914400"/>
          </a:xfrm>
          <a:prstGeom prst="rect">
            <a:avLst/>
          </a:prstGeom>
        </p:spPr>
      </p:pic>
      <p:pic>
        <p:nvPicPr>
          <p:cNvPr id="17" name="Grafický objekt 16" descr="Odznak, přestat sledovat se souvislou výplní">
            <a:extLst>
              <a:ext uri="{FF2B5EF4-FFF2-40B4-BE49-F238E27FC236}">
                <a16:creationId xmlns:a16="http://schemas.microsoft.com/office/drawing/2014/main" id="{6575E960-DDA5-12D1-2C6A-F741822ACA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807" y="2915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tráva, budova, exteriér&#10;&#10;Popis byl vytvořen automaticky">
            <a:extLst>
              <a:ext uri="{FF2B5EF4-FFF2-40B4-BE49-F238E27FC236}">
                <a16:creationId xmlns:a16="http://schemas.microsoft.com/office/drawing/2014/main" id="{9967A354-3BFF-1BF7-5755-E2CE27FCE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8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tráva&#10;&#10;Popis byl vytvořen automaticky">
            <a:extLst>
              <a:ext uri="{FF2B5EF4-FFF2-40B4-BE49-F238E27FC236}">
                <a16:creationId xmlns:a16="http://schemas.microsoft.com/office/drawing/2014/main" id="{D9D004F0-0286-B80C-07F2-9D2523774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" y="4953454"/>
            <a:ext cx="12194916" cy="1904546"/>
          </a:xfrm>
          <a:prstGeom prst="rect">
            <a:avLst/>
          </a:prstGeom>
        </p:spPr>
      </p:pic>
      <p:pic>
        <p:nvPicPr>
          <p:cNvPr id="7" name="Obrázek 6" descr="Obsah obrázku exteriér, staré, několik&#10;&#10;Popis byl vytvořen automaticky">
            <a:extLst>
              <a:ext uri="{FF2B5EF4-FFF2-40B4-BE49-F238E27FC236}">
                <a16:creationId xmlns:a16="http://schemas.microsoft.com/office/drawing/2014/main" id="{3A171334-F3E6-744D-97D1-0A4DDD565F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" y="0"/>
            <a:ext cx="12194917" cy="49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rázdná zelená tabule s křídou">
            <a:extLst>
              <a:ext uri="{FF2B5EF4-FFF2-40B4-BE49-F238E27FC236}">
                <a16:creationId xmlns:a16="http://schemas.microsoft.com/office/drawing/2014/main" id="{1BD9A50B-BB15-5217-A6FB-D2F96E787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0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34F69BD-BE0A-B5AE-72CF-088FF09CC658}"/>
              </a:ext>
            </a:extLst>
          </p:cNvPr>
          <p:cNvCxnSpPr>
            <a:cxnSpLocks/>
          </p:cNvCxnSpPr>
          <p:nvPr/>
        </p:nvCxnSpPr>
        <p:spPr>
          <a:xfrm>
            <a:off x="2347274" y="1291472"/>
            <a:ext cx="749806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793DE9E-96F5-B6AF-7DA8-D4149AF0C79F}"/>
              </a:ext>
            </a:extLst>
          </p:cNvPr>
          <p:cNvCxnSpPr>
            <a:cxnSpLocks/>
          </p:cNvCxnSpPr>
          <p:nvPr/>
        </p:nvCxnSpPr>
        <p:spPr>
          <a:xfrm flipV="1">
            <a:off x="6094429" y="343528"/>
            <a:ext cx="0" cy="572879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cký objekt 14" descr="Odznak, sledovat se souvislou výplní">
            <a:extLst>
              <a:ext uri="{FF2B5EF4-FFF2-40B4-BE49-F238E27FC236}">
                <a16:creationId xmlns:a16="http://schemas.microsoft.com/office/drawing/2014/main" id="{7E2F72F0-8999-AF25-AD04-F0AB09CA01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3652" y="291590"/>
            <a:ext cx="914400" cy="914400"/>
          </a:xfrm>
          <a:prstGeom prst="rect">
            <a:avLst/>
          </a:prstGeom>
        </p:spPr>
      </p:pic>
      <p:pic>
        <p:nvPicPr>
          <p:cNvPr id="17" name="Grafický objekt 16" descr="Odznak, přestat sledovat se souvislou výplní">
            <a:extLst>
              <a:ext uri="{FF2B5EF4-FFF2-40B4-BE49-F238E27FC236}">
                <a16:creationId xmlns:a16="http://schemas.microsoft.com/office/drawing/2014/main" id="{6575E960-DDA5-12D1-2C6A-F741822ACA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807" y="291590"/>
            <a:ext cx="914400" cy="914400"/>
          </a:xfrm>
          <a:prstGeom prst="rect">
            <a:avLst/>
          </a:prstGeom>
        </p:spPr>
      </p:pic>
      <p:sp>
        <p:nvSpPr>
          <p:cNvPr id="2" name="Obdélník: ohnutý roh 1">
            <a:extLst>
              <a:ext uri="{FF2B5EF4-FFF2-40B4-BE49-F238E27FC236}">
                <a16:creationId xmlns:a16="http://schemas.microsoft.com/office/drawing/2014/main" id="{72787DAF-DB98-9FFF-9524-C3614D704B6D}"/>
              </a:ext>
            </a:extLst>
          </p:cNvPr>
          <p:cNvSpPr/>
          <p:nvPr/>
        </p:nvSpPr>
        <p:spPr>
          <a:xfrm rot="21032390">
            <a:off x="2347274" y="1589103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élník: ohnutý roh 2">
            <a:extLst>
              <a:ext uri="{FF2B5EF4-FFF2-40B4-BE49-F238E27FC236}">
                <a16:creationId xmlns:a16="http://schemas.microsoft.com/office/drawing/2014/main" id="{291C11F8-0875-EE70-91CA-3607DC0FEF66}"/>
              </a:ext>
            </a:extLst>
          </p:cNvPr>
          <p:cNvSpPr/>
          <p:nvPr/>
        </p:nvSpPr>
        <p:spPr>
          <a:xfrm rot="20984196">
            <a:off x="3387268" y="2109925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délník: ohnutý roh 3">
            <a:extLst>
              <a:ext uri="{FF2B5EF4-FFF2-40B4-BE49-F238E27FC236}">
                <a16:creationId xmlns:a16="http://schemas.microsoft.com/office/drawing/2014/main" id="{C21ECEA9-DDAD-D7FF-BD80-B8920972F552}"/>
              </a:ext>
            </a:extLst>
          </p:cNvPr>
          <p:cNvSpPr/>
          <p:nvPr/>
        </p:nvSpPr>
        <p:spPr>
          <a:xfrm rot="20916866">
            <a:off x="4812765" y="1418566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élník: ohnutý roh 5">
            <a:extLst>
              <a:ext uri="{FF2B5EF4-FFF2-40B4-BE49-F238E27FC236}">
                <a16:creationId xmlns:a16="http://schemas.microsoft.com/office/drawing/2014/main" id="{1764A997-A16F-D656-9DE0-B7FF681BD6FA}"/>
              </a:ext>
            </a:extLst>
          </p:cNvPr>
          <p:cNvSpPr/>
          <p:nvPr/>
        </p:nvSpPr>
        <p:spPr>
          <a:xfrm rot="506707">
            <a:off x="2580533" y="2452231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963416AD-FAC5-4886-A75D-27022247CC2D}"/>
              </a:ext>
            </a:extLst>
          </p:cNvPr>
          <p:cNvSpPr/>
          <p:nvPr/>
        </p:nvSpPr>
        <p:spPr>
          <a:xfrm>
            <a:off x="4032308" y="1589103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1357203E-3ECF-01C6-4B13-93555D98A78B}"/>
              </a:ext>
            </a:extLst>
          </p:cNvPr>
          <p:cNvSpPr/>
          <p:nvPr/>
        </p:nvSpPr>
        <p:spPr>
          <a:xfrm rot="20851240">
            <a:off x="4319045" y="2535280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D052B6B9-41D7-FC52-ABA7-55EC2DBB4879}"/>
              </a:ext>
            </a:extLst>
          </p:cNvPr>
          <p:cNvSpPr/>
          <p:nvPr/>
        </p:nvSpPr>
        <p:spPr>
          <a:xfrm rot="588217">
            <a:off x="5099975" y="2325948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142CEC12-8A26-BC73-DDE4-8A9EAED6C6AD}"/>
              </a:ext>
            </a:extLst>
          </p:cNvPr>
          <p:cNvSpPr/>
          <p:nvPr/>
        </p:nvSpPr>
        <p:spPr>
          <a:xfrm>
            <a:off x="6246829" y="1455277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délník: ohnutý roh 15">
            <a:extLst>
              <a:ext uri="{FF2B5EF4-FFF2-40B4-BE49-F238E27FC236}">
                <a16:creationId xmlns:a16="http://schemas.microsoft.com/office/drawing/2014/main" id="{8A6DB58D-8BA4-4CC5-5FD7-E5629BABA614}"/>
              </a:ext>
            </a:extLst>
          </p:cNvPr>
          <p:cNvSpPr/>
          <p:nvPr/>
        </p:nvSpPr>
        <p:spPr>
          <a:xfrm rot="863355">
            <a:off x="6385899" y="2414114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délník: ohnutý roh 17">
            <a:extLst>
              <a:ext uri="{FF2B5EF4-FFF2-40B4-BE49-F238E27FC236}">
                <a16:creationId xmlns:a16="http://schemas.microsoft.com/office/drawing/2014/main" id="{FD29285C-A3A4-E8E2-5F58-CA682DBB064B}"/>
              </a:ext>
            </a:extLst>
          </p:cNvPr>
          <p:cNvSpPr/>
          <p:nvPr/>
        </p:nvSpPr>
        <p:spPr>
          <a:xfrm rot="20870046">
            <a:off x="7224069" y="1567582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élník: ohnutý roh 18">
            <a:extLst>
              <a:ext uri="{FF2B5EF4-FFF2-40B4-BE49-F238E27FC236}">
                <a16:creationId xmlns:a16="http://schemas.microsoft.com/office/drawing/2014/main" id="{B85170BF-3123-CEF5-0580-1D0CC3597553}"/>
              </a:ext>
            </a:extLst>
          </p:cNvPr>
          <p:cNvSpPr/>
          <p:nvPr/>
        </p:nvSpPr>
        <p:spPr>
          <a:xfrm>
            <a:off x="7904563" y="1406449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délník: ohnutý roh 19">
            <a:extLst>
              <a:ext uri="{FF2B5EF4-FFF2-40B4-BE49-F238E27FC236}">
                <a16:creationId xmlns:a16="http://schemas.microsoft.com/office/drawing/2014/main" id="{BF698015-092D-6808-1598-53215170C6AC}"/>
              </a:ext>
            </a:extLst>
          </p:cNvPr>
          <p:cNvSpPr/>
          <p:nvPr/>
        </p:nvSpPr>
        <p:spPr>
          <a:xfrm rot="733414">
            <a:off x="8854681" y="1567581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délník: ohnutý roh 20">
            <a:extLst>
              <a:ext uri="{FF2B5EF4-FFF2-40B4-BE49-F238E27FC236}">
                <a16:creationId xmlns:a16="http://schemas.microsoft.com/office/drawing/2014/main" id="{3EB87518-A6EA-286E-A25B-68BE3A76B68D}"/>
              </a:ext>
            </a:extLst>
          </p:cNvPr>
          <p:cNvSpPr/>
          <p:nvPr/>
        </p:nvSpPr>
        <p:spPr>
          <a:xfrm rot="1216120">
            <a:off x="7807728" y="2496180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délník: ohnutý roh 21">
            <a:extLst>
              <a:ext uri="{FF2B5EF4-FFF2-40B4-BE49-F238E27FC236}">
                <a16:creationId xmlns:a16="http://schemas.microsoft.com/office/drawing/2014/main" id="{659D2AFA-2B02-1FE4-86D8-D2B523AAF59F}"/>
              </a:ext>
            </a:extLst>
          </p:cNvPr>
          <p:cNvSpPr/>
          <p:nvPr/>
        </p:nvSpPr>
        <p:spPr>
          <a:xfrm rot="20658835">
            <a:off x="8691668" y="2588537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2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tráva, exteriér, kámen, několik&#10;&#10;Popis byl vytvořen automaticky">
            <a:extLst>
              <a:ext uri="{FF2B5EF4-FFF2-40B4-BE49-F238E27FC236}">
                <a16:creationId xmlns:a16="http://schemas.microsoft.com/office/drawing/2014/main" id="{B7D6BFCD-9076-64F8-02FA-44F9E5330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8" b="5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E98D64F-AD57-33FD-D5E3-5D260CA74468}"/>
              </a:ext>
            </a:extLst>
          </p:cNvPr>
          <p:cNvSpPr/>
          <p:nvPr/>
        </p:nvSpPr>
        <p:spPr>
          <a:xfrm>
            <a:off x="925930" y="605875"/>
            <a:ext cx="103401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Stropkov, Prešovský kraj, Slovensko</a:t>
            </a:r>
          </a:p>
        </p:txBody>
      </p:sp>
    </p:spTree>
    <p:extLst>
      <p:ext uri="{BB962C8B-B14F-4D97-AF65-F5344CB8AC3E}">
        <p14:creationId xmlns:p14="http://schemas.microsoft.com/office/powerpoint/2010/main" val="361907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exteriér&#10;&#10;Popis byl vytvořen automaticky">
            <a:extLst>
              <a:ext uri="{FF2B5EF4-FFF2-40B4-BE49-F238E27FC236}">
                <a16:creationId xmlns:a16="http://schemas.microsoft.com/office/drawing/2014/main" id="{A6D1363A-9E7C-C630-33A2-207CC5239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100B354-D286-58A3-B09D-272E82A06F2C}"/>
              </a:ext>
            </a:extLst>
          </p:cNvPr>
          <p:cNvSpPr/>
          <p:nvPr/>
        </p:nvSpPr>
        <p:spPr>
          <a:xfrm>
            <a:off x="1221780" y="889960"/>
            <a:ext cx="9748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Matiční ulice, Ústí nad Labem, ČR</a:t>
            </a:r>
          </a:p>
        </p:txBody>
      </p:sp>
      <p:pic>
        <p:nvPicPr>
          <p:cNvPr id="3" name="Obrázek 2" descr="Obsah obrázku text, noviny, plaketa&#10;&#10;Popis byl vytvořen automaticky">
            <a:extLst>
              <a:ext uri="{FF2B5EF4-FFF2-40B4-BE49-F238E27FC236}">
                <a16:creationId xmlns:a16="http://schemas.microsoft.com/office/drawing/2014/main" id="{6AE10582-18A7-3070-FD07-C1B8748FE9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9" y="3429000"/>
            <a:ext cx="2943404" cy="2940063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4946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 rotWithShape="1">
          <a:blip r:embed="rId2"/>
          <a:srcRect l="19388" t="10636" r="20563" b="13532"/>
          <a:stretch/>
        </p:blipFill>
        <p:spPr bwMode="auto">
          <a:xfrm>
            <a:off x="397293" y="271038"/>
            <a:ext cx="4628542" cy="3154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l="19389" t="10636" r="20785" b="22789"/>
          <a:stretch/>
        </p:blipFill>
        <p:spPr bwMode="auto">
          <a:xfrm>
            <a:off x="6853287" y="3820654"/>
            <a:ext cx="4898295" cy="2963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4"/>
          <a:srcRect l="12963" t="25015" r="38954" b="14320"/>
          <a:stretch/>
        </p:blipFill>
        <p:spPr bwMode="auto">
          <a:xfrm>
            <a:off x="443079" y="3724103"/>
            <a:ext cx="4536970" cy="2972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5100B354-D286-58A3-B09D-272E82A06F2C}"/>
              </a:ext>
            </a:extLst>
          </p:cNvPr>
          <p:cNvSpPr/>
          <p:nvPr/>
        </p:nvSpPr>
        <p:spPr>
          <a:xfrm>
            <a:off x="522549" y="408385"/>
            <a:ext cx="17191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Praha, Hostivice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100B354-D286-58A3-B09D-272E82A06F2C}"/>
              </a:ext>
            </a:extLst>
          </p:cNvPr>
          <p:cNvSpPr/>
          <p:nvPr/>
        </p:nvSpPr>
        <p:spPr>
          <a:xfrm>
            <a:off x="610066" y="5843055"/>
            <a:ext cx="16551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Brno, Ivanovice</a:t>
            </a:r>
            <a:b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Uzavřená ulice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5"/>
          <a:srcRect l="19278" t="10439" r="20563" b="14911"/>
          <a:stretch/>
        </p:blipFill>
        <p:spPr bwMode="auto">
          <a:xfrm>
            <a:off x="7111532" y="271038"/>
            <a:ext cx="4640050" cy="3173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100B354-D286-58A3-B09D-272E82A06F2C}"/>
              </a:ext>
            </a:extLst>
          </p:cNvPr>
          <p:cNvSpPr/>
          <p:nvPr/>
        </p:nvSpPr>
        <p:spPr>
          <a:xfrm>
            <a:off x="9020948" y="5969997"/>
            <a:ext cx="26449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Praha, Vinohrady</a:t>
            </a:r>
            <a:b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Oplocený rezidenční areál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100B354-D286-58A3-B09D-272E82A06F2C}"/>
              </a:ext>
            </a:extLst>
          </p:cNvPr>
          <p:cNvSpPr/>
          <p:nvPr/>
        </p:nvSpPr>
        <p:spPr>
          <a:xfrm>
            <a:off x="8205872" y="324510"/>
            <a:ext cx="33507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Praha, Žižkov</a:t>
            </a:r>
            <a:b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Rezidenční areál s ostrahou 24/7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100B354-D286-58A3-B09D-272E82A06F2C}"/>
              </a:ext>
            </a:extLst>
          </p:cNvPr>
          <p:cNvSpPr/>
          <p:nvPr/>
        </p:nvSpPr>
        <p:spPr>
          <a:xfrm>
            <a:off x="1795848" y="1076350"/>
            <a:ext cx="808541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Když zdi </a:t>
            </a:r>
            <a:b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(ne)jsou vidět?</a:t>
            </a:r>
            <a:b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České „</a:t>
            </a:r>
            <a:r>
              <a:rPr kumimoji="0" lang="cs-CZ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gated</a:t>
            </a:r>
            <a: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communities</a:t>
            </a:r>
            <a:r>
              <a:rPr kumimoji="0" lang="cs-CZ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280529" y="3584451"/>
            <a:ext cx="6021905" cy="230832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tique"/>
                <a:ea typeface="+mn-ea"/>
                <a:cs typeface="+mn-cs"/>
              </a:rPr>
              <a:t>Z rozhovorů s realitními makléři a investory dále vyplývá, že jednou z motivací výstavby uzavřeného areálu byl i plán vytvořit luxusní a zároveň relativně dostupné bydlení, kde budou rezidenti moci navazovat nové kontakty mezi sebou. Méně zámožní vlastníci si tak dle investorů mohou koupit lepší společenské postavení.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tique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Bydlení za plotem. Proč v Praze vznikají uzavřené rezidenční areály? Tomáš Brabec (sociální geograf, IPR, 2022)</a:t>
            </a:r>
          </a:p>
        </p:txBody>
      </p:sp>
    </p:spTree>
    <p:extLst>
      <p:ext uri="{BB962C8B-B14F-4D97-AF65-F5344CB8AC3E}">
        <p14:creationId xmlns:p14="http://schemas.microsoft.com/office/powerpoint/2010/main" val="172469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rázdná zelená tabule s křídou">
            <a:extLst>
              <a:ext uri="{FF2B5EF4-FFF2-40B4-BE49-F238E27FC236}">
                <a16:creationId xmlns:a16="http://schemas.microsoft.com/office/drawing/2014/main" id="{1BD9A50B-BB15-5217-A6FB-D2F96E787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0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34F69BD-BE0A-B5AE-72CF-088FF09CC658}"/>
              </a:ext>
            </a:extLst>
          </p:cNvPr>
          <p:cNvCxnSpPr>
            <a:cxnSpLocks/>
          </p:cNvCxnSpPr>
          <p:nvPr/>
        </p:nvCxnSpPr>
        <p:spPr>
          <a:xfrm>
            <a:off x="2347274" y="1291472"/>
            <a:ext cx="749806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793DE9E-96F5-B6AF-7DA8-D4149AF0C79F}"/>
              </a:ext>
            </a:extLst>
          </p:cNvPr>
          <p:cNvCxnSpPr>
            <a:cxnSpLocks/>
          </p:cNvCxnSpPr>
          <p:nvPr/>
        </p:nvCxnSpPr>
        <p:spPr>
          <a:xfrm flipV="1">
            <a:off x="6094429" y="343528"/>
            <a:ext cx="0" cy="572879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cký objekt 14" descr="Odznak, sledovat se souvislou výplní">
            <a:extLst>
              <a:ext uri="{FF2B5EF4-FFF2-40B4-BE49-F238E27FC236}">
                <a16:creationId xmlns:a16="http://schemas.microsoft.com/office/drawing/2014/main" id="{7E2F72F0-8999-AF25-AD04-F0AB09CA01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3652" y="291590"/>
            <a:ext cx="914400" cy="914400"/>
          </a:xfrm>
          <a:prstGeom prst="rect">
            <a:avLst/>
          </a:prstGeom>
        </p:spPr>
      </p:pic>
      <p:pic>
        <p:nvPicPr>
          <p:cNvPr id="17" name="Grafický objekt 16" descr="Odznak, přestat sledovat se souvislou výplní">
            <a:extLst>
              <a:ext uri="{FF2B5EF4-FFF2-40B4-BE49-F238E27FC236}">
                <a16:creationId xmlns:a16="http://schemas.microsoft.com/office/drawing/2014/main" id="{6575E960-DDA5-12D1-2C6A-F741822ACA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0807" y="291590"/>
            <a:ext cx="914400" cy="914400"/>
          </a:xfrm>
          <a:prstGeom prst="rect">
            <a:avLst/>
          </a:prstGeom>
        </p:spPr>
      </p:pic>
      <p:sp>
        <p:nvSpPr>
          <p:cNvPr id="2" name="Obdélník: ohnutý roh 1">
            <a:extLst>
              <a:ext uri="{FF2B5EF4-FFF2-40B4-BE49-F238E27FC236}">
                <a16:creationId xmlns:a16="http://schemas.microsoft.com/office/drawing/2014/main" id="{72787DAF-DB98-9FFF-9524-C3614D704B6D}"/>
              </a:ext>
            </a:extLst>
          </p:cNvPr>
          <p:cNvSpPr/>
          <p:nvPr/>
        </p:nvSpPr>
        <p:spPr>
          <a:xfrm rot="21032390">
            <a:off x="2347274" y="1589103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élník: ohnutý roh 2">
            <a:extLst>
              <a:ext uri="{FF2B5EF4-FFF2-40B4-BE49-F238E27FC236}">
                <a16:creationId xmlns:a16="http://schemas.microsoft.com/office/drawing/2014/main" id="{291C11F8-0875-EE70-91CA-3607DC0FEF66}"/>
              </a:ext>
            </a:extLst>
          </p:cNvPr>
          <p:cNvSpPr/>
          <p:nvPr/>
        </p:nvSpPr>
        <p:spPr>
          <a:xfrm rot="20984196">
            <a:off x="3387268" y="2109925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délník: ohnutý roh 3">
            <a:extLst>
              <a:ext uri="{FF2B5EF4-FFF2-40B4-BE49-F238E27FC236}">
                <a16:creationId xmlns:a16="http://schemas.microsoft.com/office/drawing/2014/main" id="{C21ECEA9-DDAD-D7FF-BD80-B8920972F552}"/>
              </a:ext>
            </a:extLst>
          </p:cNvPr>
          <p:cNvSpPr/>
          <p:nvPr/>
        </p:nvSpPr>
        <p:spPr>
          <a:xfrm rot="20916866">
            <a:off x="4812765" y="1418566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élník: ohnutý roh 5">
            <a:extLst>
              <a:ext uri="{FF2B5EF4-FFF2-40B4-BE49-F238E27FC236}">
                <a16:creationId xmlns:a16="http://schemas.microsoft.com/office/drawing/2014/main" id="{1764A997-A16F-D656-9DE0-B7FF681BD6FA}"/>
              </a:ext>
            </a:extLst>
          </p:cNvPr>
          <p:cNvSpPr/>
          <p:nvPr/>
        </p:nvSpPr>
        <p:spPr>
          <a:xfrm rot="506707">
            <a:off x="2580533" y="2452231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: ohnutý roh 8">
            <a:extLst>
              <a:ext uri="{FF2B5EF4-FFF2-40B4-BE49-F238E27FC236}">
                <a16:creationId xmlns:a16="http://schemas.microsoft.com/office/drawing/2014/main" id="{963416AD-FAC5-4886-A75D-27022247CC2D}"/>
              </a:ext>
            </a:extLst>
          </p:cNvPr>
          <p:cNvSpPr/>
          <p:nvPr/>
        </p:nvSpPr>
        <p:spPr>
          <a:xfrm>
            <a:off x="4032308" y="1589103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: ohnutý roh 10">
            <a:extLst>
              <a:ext uri="{FF2B5EF4-FFF2-40B4-BE49-F238E27FC236}">
                <a16:creationId xmlns:a16="http://schemas.microsoft.com/office/drawing/2014/main" id="{1357203E-3ECF-01C6-4B13-93555D98A78B}"/>
              </a:ext>
            </a:extLst>
          </p:cNvPr>
          <p:cNvSpPr/>
          <p:nvPr/>
        </p:nvSpPr>
        <p:spPr>
          <a:xfrm rot="20851240">
            <a:off x="4319045" y="2535280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: ohnutý roh 11">
            <a:extLst>
              <a:ext uri="{FF2B5EF4-FFF2-40B4-BE49-F238E27FC236}">
                <a16:creationId xmlns:a16="http://schemas.microsoft.com/office/drawing/2014/main" id="{D052B6B9-41D7-FC52-ABA7-55EC2DBB4879}"/>
              </a:ext>
            </a:extLst>
          </p:cNvPr>
          <p:cNvSpPr/>
          <p:nvPr/>
        </p:nvSpPr>
        <p:spPr>
          <a:xfrm rot="588217">
            <a:off x="5099975" y="2325948"/>
            <a:ext cx="573475" cy="736845"/>
          </a:xfrm>
          <a:prstGeom prst="foldedCorne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: ohnutý roh 13">
            <a:extLst>
              <a:ext uri="{FF2B5EF4-FFF2-40B4-BE49-F238E27FC236}">
                <a16:creationId xmlns:a16="http://schemas.microsoft.com/office/drawing/2014/main" id="{142CEC12-8A26-BC73-DDE4-8A9EAED6C6AD}"/>
              </a:ext>
            </a:extLst>
          </p:cNvPr>
          <p:cNvSpPr/>
          <p:nvPr/>
        </p:nvSpPr>
        <p:spPr>
          <a:xfrm>
            <a:off x="6246829" y="1455277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délník: ohnutý roh 15">
            <a:extLst>
              <a:ext uri="{FF2B5EF4-FFF2-40B4-BE49-F238E27FC236}">
                <a16:creationId xmlns:a16="http://schemas.microsoft.com/office/drawing/2014/main" id="{8A6DB58D-8BA4-4CC5-5FD7-E5629BABA614}"/>
              </a:ext>
            </a:extLst>
          </p:cNvPr>
          <p:cNvSpPr/>
          <p:nvPr/>
        </p:nvSpPr>
        <p:spPr>
          <a:xfrm rot="863355">
            <a:off x="6385899" y="2414114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délník: ohnutý roh 17">
            <a:extLst>
              <a:ext uri="{FF2B5EF4-FFF2-40B4-BE49-F238E27FC236}">
                <a16:creationId xmlns:a16="http://schemas.microsoft.com/office/drawing/2014/main" id="{FD29285C-A3A4-E8E2-5F58-CA682DBB064B}"/>
              </a:ext>
            </a:extLst>
          </p:cNvPr>
          <p:cNvSpPr/>
          <p:nvPr/>
        </p:nvSpPr>
        <p:spPr>
          <a:xfrm rot="20870046">
            <a:off x="7224069" y="1567582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élník: ohnutý roh 18">
            <a:extLst>
              <a:ext uri="{FF2B5EF4-FFF2-40B4-BE49-F238E27FC236}">
                <a16:creationId xmlns:a16="http://schemas.microsoft.com/office/drawing/2014/main" id="{B85170BF-3123-CEF5-0580-1D0CC3597553}"/>
              </a:ext>
            </a:extLst>
          </p:cNvPr>
          <p:cNvSpPr/>
          <p:nvPr/>
        </p:nvSpPr>
        <p:spPr>
          <a:xfrm>
            <a:off x="7904563" y="1406449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délník: ohnutý roh 19">
            <a:extLst>
              <a:ext uri="{FF2B5EF4-FFF2-40B4-BE49-F238E27FC236}">
                <a16:creationId xmlns:a16="http://schemas.microsoft.com/office/drawing/2014/main" id="{BF698015-092D-6808-1598-53215170C6AC}"/>
              </a:ext>
            </a:extLst>
          </p:cNvPr>
          <p:cNvSpPr/>
          <p:nvPr/>
        </p:nvSpPr>
        <p:spPr>
          <a:xfrm rot="733414">
            <a:off x="8854681" y="1567581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délník: ohnutý roh 20">
            <a:extLst>
              <a:ext uri="{FF2B5EF4-FFF2-40B4-BE49-F238E27FC236}">
                <a16:creationId xmlns:a16="http://schemas.microsoft.com/office/drawing/2014/main" id="{3EB87518-A6EA-286E-A25B-68BE3A76B68D}"/>
              </a:ext>
            </a:extLst>
          </p:cNvPr>
          <p:cNvSpPr/>
          <p:nvPr/>
        </p:nvSpPr>
        <p:spPr>
          <a:xfrm rot="1216120">
            <a:off x="7807728" y="2496180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délník: ohnutý roh 21">
            <a:extLst>
              <a:ext uri="{FF2B5EF4-FFF2-40B4-BE49-F238E27FC236}">
                <a16:creationId xmlns:a16="http://schemas.microsoft.com/office/drawing/2014/main" id="{659D2AFA-2B02-1FE4-86D8-D2B523AAF59F}"/>
              </a:ext>
            </a:extLst>
          </p:cNvPr>
          <p:cNvSpPr/>
          <p:nvPr/>
        </p:nvSpPr>
        <p:spPr>
          <a:xfrm rot="20658835">
            <a:off x="8691668" y="2588537"/>
            <a:ext cx="573475" cy="736845"/>
          </a:xfrm>
          <a:prstGeom prst="foldedCorner">
            <a:avLst/>
          </a:prstGeom>
          <a:solidFill>
            <a:srgbClr val="EF11B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6C1D22CC-0C56-D099-3EFC-9FC5E7C68EF7}"/>
              </a:ext>
            </a:extLst>
          </p:cNvPr>
          <p:cNvCxnSpPr>
            <a:cxnSpLocks/>
          </p:cNvCxnSpPr>
          <p:nvPr/>
        </p:nvCxnSpPr>
        <p:spPr>
          <a:xfrm>
            <a:off x="2336896" y="3530124"/>
            <a:ext cx="749806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495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ZAPOJME VŠECHNY">
      <a:dk1>
        <a:srgbClr val="3566FC"/>
      </a:dk1>
      <a:lt1>
        <a:sysClr val="window" lastClr="FFFFFF"/>
      </a:lt1>
      <a:dk2>
        <a:srgbClr val="02216E"/>
      </a:dk2>
      <a:lt2>
        <a:srgbClr val="3566FC"/>
      </a:lt2>
      <a:accent1>
        <a:srgbClr val="3566FC"/>
      </a:accent1>
      <a:accent2>
        <a:srgbClr val="24A926"/>
      </a:accent2>
      <a:accent3>
        <a:srgbClr val="AFCDE2"/>
      </a:accent3>
      <a:accent4>
        <a:srgbClr val="D9E1F2"/>
      </a:accent4>
      <a:accent5>
        <a:srgbClr val="D8D4D7"/>
      </a:accent5>
      <a:accent6>
        <a:srgbClr val="B0C1C8"/>
      </a:accent6>
      <a:hlink>
        <a:srgbClr val="0563C1"/>
      </a:hlink>
      <a:folHlink>
        <a:srgbClr val="954F72"/>
      </a:folHlink>
    </a:clrScheme>
    <a:fontScheme name="NPI Č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9F7BA85524EB42AF4FF631EB6239E7" ma:contentTypeVersion="12" ma:contentTypeDescription="Vytvoří nový dokument" ma:contentTypeScope="" ma:versionID="3bdece645afffa9c368bd077d40b49b7">
  <xsd:schema xmlns:xsd="http://www.w3.org/2001/XMLSchema" xmlns:xs="http://www.w3.org/2001/XMLSchema" xmlns:p="http://schemas.microsoft.com/office/2006/metadata/properties" xmlns:ns2="bc6afe3e-7015-44d6-878d-5ba4d7b742d3" targetNamespace="http://schemas.microsoft.com/office/2006/metadata/properties" ma:root="true" ma:fieldsID="29013c76397ed49c65db7e03dfae3327" ns2:_="">
    <xsd:import namespace="bc6afe3e-7015-44d6-878d-5ba4d7b74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afe3e-7015-44d6-878d-5ba4d7b74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6afe3e-7015-44d6-878d-5ba4d7b742d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A7375B-8DDB-48C7-990A-BB1CBC222E92}"/>
</file>

<file path=customXml/itemProps2.xml><?xml version="1.0" encoding="utf-8"?>
<ds:datastoreItem xmlns:ds="http://schemas.openxmlformats.org/officeDocument/2006/customXml" ds:itemID="{88FF8D82-C20E-4049-BBA1-67440CF7D0B3}">
  <ds:schemaRefs>
    <ds:schemaRef ds:uri="http://schemas.microsoft.com/office/2006/metadata/properties"/>
    <ds:schemaRef ds:uri="http://schemas.microsoft.com/office/infopath/2007/PartnerControls"/>
    <ds:schemaRef ds:uri="bbe83440-e1e4-4f94-9406-955955b6095f"/>
    <ds:schemaRef ds:uri="179c9c8a-2f50-43f6-8546-8794a4ea6ec9"/>
  </ds:schemaRefs>
</ds:datastoreItem>
</file>

<file path=customXml/itemProps3.xml><?xml version="1.0" encoding="utf-8"?>
<ds:datastoreItem xmlns:ds="http://schemas.openxmlformats.org/officeDocument/2006/customXml" ds:itemID="{F0D0576B-D9E6-42C9-9090-93377C676D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262</Words>
  <Application>Microsoft Office PowerPoint</Application>
  <PresentationFormat>Širokoúhlá obrazovka</PresentationFormat>
  <Paragraphs>16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4" baseType="lpstr">
      <vt:lpstr>Antique</vt:lpstr>
      <vt:lpstr>Arial</vt:lpstr>
      <vt:lpstr>Bahnschrift</vt:lpstr>
      <vt:lpstr>Calibri</vt:lpstr>
      <vt:lpstr>Calibri Light</vt:lpstr>
      <vt:lpstr>Georgia</vt:lpstr>
      <vt:lpstr>Martel</vt:lpstr>
      <vt:lpstr>Motiv Office</vt:lpstr>
      <vt:lpstr>1_Motiv Office</vt:lpstr>
      <vt:lpstr> die Mauer zeď múr the wall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Velický Jan</dc:creator>
  <cp:lastModifiedBy>Franc Daniel</cp:lastModifiedBy>
  <cp:revision>129</cp:revision>
  <dcterms:created xsi:type="dcterms:W3CDTF">2024-10-31T06:30:51Z</dcterms:created>
  <dcterms:modified xsi:type="dcterms:W3CDTF">2025-08-06T13:08:00Z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0x010100789F7BA85524EB42AF4FF631EB6239E7</vt:lpwstr>
  </property>
  <property fmtid="{D5CDD505-2E9C-101B-9397-08002B2CF9AE}" pid="3" name="MediaServiceImageTags">
    <vt:lpwstr/>
  </property>
</Properties>
</file>