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  <p:sldMasterId id="2147483687" r:id="rId5"/>
  </p:sldMasterIdLst>
  <p:notesMasterIdLst>
    <p:notesMasterId r:id="rId19"/>
  </p:notesMasterIdLst>
  <p:sldIdLst>
    <p:sldId id="256" r:id="rId6"/>
    <p:sldId id="260" r:id="rId7"/>
    <p:sldId id="262" r:id="rId8"/>
    <p:sldId id="257" r:id="rId9"/>
    <p:sldId id="258" r:id="rId10"/>
    <p:sldId id="261" r:id="rId11"/>
    <p:sldId id="263" r:id="rId12"/>
    <p:sldId id="265" r:id="rId13"/>
    <p:sldId id="266" r:id="rId14"/>
    <p:sldId id="267" r:id="rId15"/>
    <p:sldId id="268" r:id="rId16"/>
    <p:sldId id="269" r:id="rId17"/>
    <p:sldId id="26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94B44-8E59-4C68-8BC7-6DDCB0B56560}" v="3" dt="2025-01-07T13:59:07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ílková Jitka" userId="S::jitka.bilkova@npi.cz::933d323d-e608-4d43-8dd1-c3c8915ded48" providerId="AD" clId="Web-{0A494B44-8E59-4C68-8BC7-6DDCB0B56560}"/>
    <pc:docChg chg="modSld">
      <pc:chgData name="Bílková Jitka" userId="S::jitka.bilkova@npi.cz::933d323d-e608-4d43-8dd1-c3c8915ded48" providerId="AD" clId="Web-{0A494B44-8E59-4C68-8BC7-6DDCB0B56560}" dt="2025-01-07T13:59:07.049" v="2" actId="20577"/>
      <pc:docMkLst>
        <pc:docMk/>
      </pc:docMkLst>
      <pc:sldChg chg="modSp">
        <pc:chgData name="Bílková Jitka" userId="S::jitka.bilkova@npi.cz::933d323d-e608-4d43-8dd1-c3c8915ded48" providerId="AD" clId="Web-{0A494B44-8E59-4C68-8BC7-6DDCB0B56560}" dt="2025-01-07T13:56:11.028" v="0" actId="20577"/>
        <pc:sldMkLst>
          <pc:docMk/>
          <pc:sldMk cId="20459547" sldId="256"/>
        </pc:sldMkLst>
        <pc:spChg chg="mod">
          <ac:chgData name="Bílková Jitka" userId="S::jitka.bilkova@npi.cz::933d323d-e608-4d43-8dd1-c3c8915ded48" providerId="AD" clId="Web-{0A494B44-8E59-4C68-8BC7-6DDCB0B56560}" dt="2025-01-07T13:56:11.028" v="0" actId="20577"/>
          <ac:spMkLst>
            <pc:docMk/>
            <pc:sldMk cId="20459547" sldId="256"/>
            <ac:spMk id="2" creationId="{96A3CCB8-9B84-B375-48AD-D402550DF4C7}"/>
          </ac:spMkLst>
        </pc:spChg>
      </pc:sldChg>
      <pc:sldChg chg="modSp">
        <pc:chgData name="Bílková Jitka" userId="S::jitka.bilkova@npi.cz::933d323d-e608-4d43-8dd1-c3c8915ded48" providerId="AD" clId="Web-{0A494B44-8E59-4C68-8BC7-6DDCB0B56560}" dt="2025-01-07T13:59:07.049" v="2" actId="20577"/>
        <pc:sldMkLst>
          <pc:docMk/>
          <pc:sldMk cId="2923975998" sldId="264"/>
        </pc:sldMkLst>
        <pc:spChg chg="mod">
          <ac:chgData name="Bílková Jitka" userId="S::jitka.bilkova@npi.cz::933d323d-e608-4d43-8dd1-c3c8915ded48" providerId="AD" clId="Web-{0A494B44-8E59-4C68-8BC7-6DDCB0B56560}" dt="2025-01-07T13:59:07.049" v="2" actId="20577"/>
          <ac:spMkLst>
            <pc:docMk/>
            <pc:sldMk cId="2923975998" sldId="264"/>
            <ac:spMk id="2" creationId="{12E3A9DA-7038-30FC-6497-9470E476D06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CA154-49E5-447B-875F-5EF68B6D275F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76A54-B990-4C01-B2B4-17B5D20CFB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48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76A54-B990-4C01-B2B4-17B5D20CFBB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47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Tuesday, January 7,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1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6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61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15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67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23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20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54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9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Tuesday, January 7,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52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09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96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67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2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0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7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1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4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6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9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Tuesday, January 7,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58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44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0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text.nkp.cz/o-knihovne/zakladni-informace/klementinska-nej/velislavova-bibl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A3CCB8-9B84-B375-48AD-D402550DF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720000"/>
            <a:ext cx="6534910" cy="2804400"/>
          </a:xfrm>
        </p:spPr>
        <p:txBody>
          <a:bodyPr>
            <a:normAutofit fontScale="90000"/>
          </a:bodyPr>
          <a:lstStyle/>
          <a:p>
            <a:r>
              <a:rPr lang="cs-CZ" sz="5200" b="1" dirty="0">
                <a:latin typeface="+mn-lt"/>
              </a:rPr>
              <a:t>Kulturní projevy raného středověku</a:t>
            </a:r>
            <a:br>
              <a:rPr lang="cs-CZ" sz="5200" dirty="0"/>
            </a:br>
            <a:br>
              <a:rPr lang="cs-CZ" sz="5200" dirty="0">
                <a:latin typeface="Garamond"/>
              </a:rPr>
            </a:br>
            <a:r>
              <a:rPr lang="cs-CZ" sz="5200" dirty="0">
                <a:latin typeface="Garamond"/>
              </a:rPr>
              <a:t>Fáze 2_na cestě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973559-3DF5-3619-2359-566CEDEFD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830399"/>
            <a:ext cx="5015638" cy="1936800"/>
          </a:xfrm>
        </p:spPr>
        <p:txBody>
          <a:bodyPr>
            <a:normAutofit/>
          </a:bodyPr>
          <a:lstStyle/>
          <a:p>
            <a:r>
              <a:rPr lang="cs-CZ"/>
              <a:t>Obrazové prameny k samostatné práci žáků</a:t>
            </a:r>
          </a:p>
        </p:txBody>
      </p:sp>
      <p:pic>
        <p:nvPicPr>
          <p:cNvPr id="4" name="Picture 3" descr="Mozaika barevných geometrických obrazců">
            <a:extLst>
              <a:ext uri="{FF2B5EF4-FFF2-40B4-BE49-F238E27FC236}">
                <a16:creationId xmlns:a16="http://schemas.microsoft.com/office/drawing/2014/main" id="{AAA13E7F-C0DF-2F73-57CE-AC7E9908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7" r="37533"/>
          <a:stretch/>
        </p:blipFill>
        <p:spPr>
          <a:xfrm>
            <a:off x="6529067" y="10"/>
            <a:ext cx="5662935" cy="6857990"/>
          </a:xfrm>
          <a:custGeom>
            <a:avLst/>
            <a:gdLst/>
            <a:ahLst/>
            <a:cxnLst/>
            <a:rect l="l" t="t" r="r" b="b"/>
            <a:pathLst>
              <a:path w="5662935" h="6858000">
                <a:moveTo>
                  <a:pt x="598332" y="0"/>
                </a:moveTo>
                <a:lnTo>
                  <a:pt x="5662935" y="0"/>
                </a:lnTo>
                <a:lnTo>
                  <a:pt x="5662935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7" y="5515036"/>
                  <a:pt x="1066080" y="5030470"/>
                  <a:pt x="1217563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80" y="1021447"/>
                  <a:pt x="773055" y="27945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5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F5B6D9-A834-4E5B-1435-8D9EBCEE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badi" panose="020B0604020104020204" pitchFamily="34" charset="0"/>
              </a:rPr>
              <a:t>Středověký hrad</a:t>
            </a:r>
            <a:br>
              <a:rPr lang="cs-CZ" sz="4000" dirty="0">
                <a:latin typeface="Abadi" panose="020B0604020104020204" pitchFamily="34" charset="0"/>
              </a:rPr>
            </a:br>
            <a:r>
              <a:rPr lang="cs-CZ" sz="1600" dirty="0">
                <a:latin typeface="Abadi" panose="020B0604020104020204" pitchFamily="34" charset="0"/>
              </a:rPr>
              <a:t>https://depositphotos.com/cz/vectors/st%C5%99edov%C4%9Bk%C3%BD-hrad.html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D61742-B228-6CCC-02AD-62E130E94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913" y="1478374"/>
            <a:ext cx="7593496" cy="53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41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66C96C0-C503-4689-9188-1B79F55F3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4BDDA03-242A-1964-840F-6199CD3A37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" t="4139" r="-3" b="627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90D9D2-CD1B-45D5-8B3B-6FF07D6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12191997" cy="2636837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7F20AB-8A2D-6CCB-9BF8-CBC5B100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67" y="619198"/>
            <a:ext cx="9492866" cy="576000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00" dirty="0"/>
              <a:t>             </a:t>
            </a:r>
            <a:r>
              <a:rPr lang="en-US" sz="3600" spc="-100" dirty="0" err="1">
                <a:latin typeface="Abadi" panose="020B0604020104020204" pitchFamily="34" charset="0"/>
              </a:rPr>
              <a:t>Katedrála</a:t>
            </a:r>
            <a:r>
              <a:rPr lang="en-US" sz="3600" spc="-100" dirty="0">
                <a:latin typeface="Abadi" panose="020B0604020104020204" pitchFamily="34" charset="0"/>
              </a:rPr>
              <a:t> </a:t>
            </a:r>
            <a:r>
              <a:rPr lang="en-US" sz="3600" spc="-100" dirty="0" err="1">
                <a:latin typeface="Abadi" panose="020B0604020104020204" pitchFamily="34" charset="0"/>
              </a:rPr>
              <a:t>kláštera</a:t>
            </a:r>
            <a:r>
              <a:rPr lang="en-US" sz="3600" spc="-100" dirty="0">
                <a:latin typeface="Abadi" panose="020B0604020104020204" pitchFamily="34" charset="0"/>
              </a:rPr>
              <a:t> v Cluny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34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6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0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1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57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omy na horském podnabídce">
            <a:extLst>
              <a:ext uri="{FF2B5EF4-FFF2-40B4-BE49-F238E27FC236}">
                <a16:creationId xmlns:a16="http://schemas.microsoft.com/office/drawing/2014/main" id="{B7532420-60E9-03CB-6E4F-ABF852CE2E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64" r="-1" b="7228"/>
          <a:stretch/>
        </p:blipFill>
        <p:spPr>
          <a:xfrm>
            <a:off x="0" y="10"/>
            <a:ext cx="1218893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969F1C-8FB2-4B3E-B441-32B63D52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58535"/>
            <a:ext cx="5015638" cy="72231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00" dirty="0" err="1">
                <a:latin typeface="Abadi" panose="020B0604020104020204" pitchFamily="34" charset="0"/>
              </a:rPr>
              <a:t>Středověký</a:t>
            </a:r>
            <a:r>
              <a:rPr lang="en-US" sz="4000" spc="-100" dirty="0">
                <a:latin typeface="Abadi" panose="020B0604020104020204" pitchFamily="34" charset="0"/>
              </a:rPr>
              <a:t> </a:t>
            </a:r>
            <a:r>
              <a:rPr lang="en-US" sz="4000" spc="-100" dirty="0" err="1">
                <a:latin typeface="Abadi" panose="020B0604020104020204" pitchFamily="34" charset="0"/>
              </a:rPr>
              <a:t>klášter</a:t>
            </a:r>
            <a:endParaRPr lang="en-US" sz="4000" spc="-100" dirty="0">
              <a:latin typeface="Abadi" panose="020B06040201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3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19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3A9DA-7038-30FC-6497-9470E476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/>
              </a:rPr>
              <a:t>Zdroje pramenů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DD8124-54D6-3F22-69B2-34547FE6C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Obr. 1 – 4: </a:t>
            </a:r>
            <a:r>
              <a:rPr lang="cs-CZ" dirty="0" err="1"/>
              <a:t>Velislavova</a:t>
            </a:r>
            <a:r>
              <a:rPr lang="cs-CZ" dirty="0"/>
              <a:t> bible - z fondu NK ČR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>
                <a:hlinkClick r:id="rId2"/>
              </a:rPr>
              <a:t>https://text.nkp.cz/o-knihovne/zakladni-informace/klementinska-nej/velislavova-bible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Obr. 8 – </a:t>
            </a:r>
            <a:r>
              <a:rPr lang="cs-CZ"/>
              <a:t>10  zdroje </a:t>
            </a:r>
            <a:r>
              <a:rPr lang="cs-CZ" dirty="0"/>
              <a:t>na slidu</a:t>
            </a:r>
          </a:p>
          <a:p>
            <a:pPr marL="0" indent="0">
              <a:buNone/>
            </a:pPr>
            <a:r>
              <a:rPr lang="cs-CZ" dirty="0"/>
              <a:t>Obr. 11, 12  https://cs.wikipedia.org/wiki/Kl%C3%A1%C5%A1ter#/media/</a:t>
            </a:r>
          </a:p>
        </p:txBody>
      </p:sp>
    </p:spTree>
    <p:extLst>
      <p:ext uri="{BB962C8B-B14F-4D97-AF65-F5344CB8AC3E}">
        <p14:creationId xmlns:p14="http://schemas.microsoft.com/office/powerpoint/2010/main" val="292397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7910A-3188-4943-216D-6E3A935D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b="1" dirty="0">
                <a:latin typeface="Abadi" panose="020B0604020104020204" pitchFamily="34" charset="0"/>
              </a:rPr>
            </a:br>
            <a:r>
              <a:rPr lang="cs-CZ" b="1" dirty="0" err="1">
                <a:latin typeface="Abadi" panose="020B0604020104020204" pitchFamily="34" charset="0"/>
              </a:rPr>
              <a:t>Velislavova</a:t>
            </a:r>
            <a:r>
              <a:rPr lang="cs-CZ" b="1" dirty="0">
                <a:latin typeface="Abadi" panose="020B0604020104020204" pitchFamily="34" charset="0"/>
              </a:rPr>
              <a:t> bible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231C0B-51ED-1651-056E-D940EE5EA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vznikla okolo roku 1340 v některé z pražských malířských dílen;</a:t>
            </a:r>
          </a:p>
          <a:p>
            <a:r>
              <a:rPr lang="cs-CZ" dirty="0"/>
              <a:t>je považována za nejobsáhlejší obrazový rukopis ve středověké střední Evropě; </a:t>
            </a:r>
          </a:p>
          <a:p>
            <a:r>
              <a:rPr lang="cs-CZ" dirty="0"/>
              <a:t>po ztrátě 12 listů dnes obsahuje 747 zčásti kolorovaných perokreseb, které jsou dílem dvou umělců</a:t>
            </a:r>
          </a:p>
          <a:p>
            <a:r>
              <a:rPr lang="cs-CZ" dirty="0"/>
              <a:t>objednavatel rukopisu, pražský kanovník </a:t>
            </a:r>
            <a:r>
              <a:rPr lang="cs-CZ" dirty="0" err="1"/>
              <a:t>Velislav</a:t>
            </a:r>
            <a:r>
              <a:rPr lang="cs-CZ" dirty="0"/>
              <a:t>, notář a poté protonotář v královské kanceláři Jana Lucemburského a Karla IV. </a:t>
            </a:r>
          </a:p>
        </p:txBody>
      </p:sp>
    </p:spTree>
    <p:extLst>
      <p:ext uri="{BB962C8B-B14F-4D97-AF65-F5344CB8AC3E}">
        <p14:creationId xmlns:p14="http://schemas.microsoft.com/office/powerpoint/2010/main" val="10509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35AFC5-9E2F-2A18-C16E-B95D496E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cs-CZ" sz="3200">
                <a:latin typeface="Abadi" panose="020B0604020104020204" pitchFamily="34" charset="0"/>
              </a:rPr>
              <a:t>Velislavova </a:t>
            </a:r>
            <a:r>
              <a:rPr lang="cs-CZ" sz="3200" dirty="0">
                <a:latin typeface="Abadi" panose="020B0604020104020204" pitchFamily="34" charset="0"/>
              </a:rPr>
              <a:t>bible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902B9F7-BBC2-AA0E-EFFF-09AE62B5CA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8232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78232C-7AC3-6B4C-264F-168AAC0C2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2541600"/>
            <a:ext cx="4991962" cy="3216273"/>
          </a:xfrm>
        </p:spPr>
        <p:txBody>
          <a:bodyPr>
            <a:normAutofit/>
          </a:bodyPr>
          <a:lstStyle/>
          <a:p>
            <a:r>
              <a:rPr lang="cs-CZ" dirty="0"/>
              <a:t>Popište, co vidíte na obrázku</a:t>
            </a:r>
          </a:p>
          <a:p>
            <a:r>
              <a:rPr lang="cs-CZ" dirty="0"/>
              <a:t>Co tato ilustrace symbolizuje/zobrazuje?</a:t>
            </a:r>
          </a:p>
          <a:p>
            <a:r>
              <a:rPr lang="cs-CZ" dirty="0"/>
              <a:t>Co z obrázku vyplývá pro běžného člověka ve středověku?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25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059EAC-3A0D-E65B-36D9-5E41060F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cs-CZ" sz="3200" dirty="0" err="1">
                <a:latin typeface="Abadi" panose="020F0502020204030204" pitchFamily="34" charset="0"/>
              </a:rPr>
              <a:t>Velislavova</a:t>
            </a:r>
            <a:r>
              <a:rPr lang="cs-CZ" sz="3200" dirty="0">
                <a:latin typeface="Abadi" panose="020F0502020204030204" pitchFamily="34" charset="0"/>
              </a:rPr>
              <a:t> bible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62D202-6DE1-4D2F-2D44-8E1710121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3687417"/>
            <a:ext cx="4991962" cy="2070456"/>
          </a:xfrm>
        </p:spPr>
        <p:txBody>
          <a:bodyPr>
            <a:normAutofit/>
          </a:bodyPr>
          <a:lstStyle/>
          <a:p>
            <a:r>
              <a:rPr lang="cs-CZ" dirty="0"/>
              <a:t>Co na obrázku vidíte?</a:t>
            </a:r>
          </a:p>
          <a:p>
            <a:r>
              <a:rPr lang="cs-CZ" dirty="0"/>
              <a:t>Kdo je zde zobrazen – která společenská vrstva?</a:t>
            </a:r>
          </a:p>
          <a:p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5C78DB-D150-10D0-49F0-4BFCC124B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48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57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4BD38F-703D-6EE1-B866-F0A8A6AA5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cs-CZ" sz="3200" dirty="0" err="1">
                <a:latin typeface="Abadi" panose="020B0604020104020204" pitchFamily="34" charset="0"/>
              </a:rPr>
              <a:t>Velislavova</a:t>
            </a:r>
            <a:r>
              <a:rPr lang="cs-CZ" sz="3200" dirty="0">
                <a:latin typeface="Abadi" panose="020B0604020104020204" pitchFamily="34" charset="0"/>
              </a:rPr>
              <a:t> bible</a:t>
            </a:r>
          </a:p>
        </p:txBody>
      </p:sp>
      <p:pic>
        <p:nvPicPr>
          <p:cNvPr id="5" name="Picture 4" descr="Dva hudební listy přeložené za účelem vytvoření srdcového obrazce">
            <a:extLst>
              <a:ext uri="{FF2B5EF4-FFF2-40B4-BE49-F238E27FC236}">
                <a16:creationId xmlns:a16="http://schemas.microsoft.com/office/drawing/2014/main" id="{4E7CB2DA-B251-B0F7-A19B-0446B84EE7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685" r="12852" b="-1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E24E68-5233-10D0-79E7-692E695E7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3429000"/>
            <a:ext cx="4991962" cy="2328873"/>
          </a:xfrm>
        </p:spPr>
        <p:txBody>
          <a:bodyPr>
            <a:normAutofit/>
          </a:bodyPr>
          <a:lstStyle/>
          <a:p>
            <a:r>
              <a:rPr lang="cs-CZ" dirty="0"/>
              <a:t>Koho vidíte na daném obrázku?</a:t>
            </a:r>
          </a:p>
          <a:p>
            <a:r>
              <a:rPr lang="cs-CZ" dirty="0"/>
              <a:t>Jak jsou lidé oblečeni?</a:t>
            </a:r>
          </a:p>
          <a:p>
            <a:r>
              <a:rPr lang="cs-CZ" dirty="0"/>
              <a:t>Co dělají?</a:t>
            </a:r>
          </a:p>
          <a:p>
            <a:r>
              <a:rPr lang="cs-CZ" dirty="0"/>
              <a:t>O kterou společenskou vrstvu jde?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818952-ECB7-5E5E-D32F-B24E5C2692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83" t="10725" r="3886"/>
          <a:stretch/>
        </p:blipFill>
        <p:spPr>
          <a:xfrm>
            <a:off x="-1" y="-1"/>
            <a:ext cx="5903704" cy="69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5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80BB04-4016-AA51-9162-11333BD61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cs-CZ" sz="3200" dirty="0" err="1">
                <a:latin typeface="Abadi" panose="020B0604020104020204" pitchFamily="34" charset="0"/>
              </a:rPr>
              <a:t>Velislavova</a:t>
            </a:r>
            <a:r>
              <a:rPr lang="cs-CZ" sz="3200" dirty="0">
                <a:latin typeface="Abadi" panose="020B0604020104020204" pitchFamily="34" charset="0"/>
              </a:rPr>
              <a:t> bible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6BCB8B-5D03-4ED6-E346-4DB30DB4BA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521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4DB786-A7BC-C670-3926-15ACB13CC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2541600"/>
            <a:ext cx="4991962" cy="3216273"/>
          </a:xfrm>
        </p:spPr>
        <p:txBody>
          <a:bodyPr>
            <a:normAutofit/>
          </a:bodyPr>
          <a:lstStyle/>
          <a:p>
            <a:r>
              <a:rPr lang="en-US" dirty="0"/>
              <a:t>Co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obrázku</a:t>
            </a:r>
            <a:r>
              <a:rPr lang="en-US" dirty="0"/>
              <a:t> </a:t>
            </a:r>
            <a:r>
              <a:rPr lang="en-US" dirty="0" err="1"/>
              <a:t>vidíte</a:t>
            </a:r>
            <a:r>
              <a:rPr lang="en-US" dirty="0"/>
              <a:t>?</a:t>
            </a:r>
          </a:p>
          <a:p>
            <a:r>
              <a:rPr lang="en-US" dirty="0" err="1"/>
              <a:t>Kdo</a:t>
            </a:r>
            <a:r>
              <a:rPr lang="en-US" dirty="0"/>
              <a:t> je </a:t>
            </a:r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zobrazen</a:t>
            </a:r>
            <a:r>
              <a:rPr lang="en-US" dirty="0"/>
              <a:t> –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společenská</a:t>
            </a:r>
            <a:r>
              <a:rPr lang="en-US" dirty="0"/>
              <a:t> </a:t>
            </a:r>
            <a:r>
              <a:rPr lang="en-US" dirty="0" err="1"/>
              <a:t>vrstva</a:t>
            </a:r>
            <a:r>
              <a:rPr lang="en-US" dirty="0"/>
              <a:t>?</a:t>
            </a:r>
            <a:endParaRPr lang="cs-CZ" dirty="0"/>
          </a:p>
          <a:p>
            <a:r>
              <a:rPr lang="cs-CZ" dirty="0"/>
              <a:t>Jaký je jejich oděv?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835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kniha, papír, Papírový výrobek, text&#10;&#10;Popis byl vytvořen automaticky">
            <a:extLst>
              <a:ext uri="{FF2B5EF4-FFF2-40B4-BE49-F238E27FC236}">
                <a16:creationId xmlns:a16="http://schemas.microsoft.com/office/drawing/2014/main" id="{FC409E14-36EA-BC1A-D414-A72DE99C7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41" r="-1" b="1086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5748C8-0291-7ADD-6ED8-83B6CB7E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512" y="1455847"/>
            <a:ext cx="6394440" cy="549160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 dirty="0"/>
              <a:t> </a:t>
            </a:r>
            <a:r>
              <a:rPr lang="en-US" sz="3200" i="1" spc="-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Zavraždění</a:t>
            </a:r>
            <a:r>
              <a:rPr lang="en-US" sz="3200" i="1" spc="-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i="1" spc="-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sv</a:t>
            </a:r>
            <a:r>
              <a:rPr lang="en-US" sz="3200" i="1" spc="-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3200" i="1" spc="-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Václava</a:t>
            </a:r>
            <a:r>
              <a:rPr lang="en-US" sz="3200" i="1" spc="-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3200" i="1" spc="-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Pohřeb</a:t>
            </a:r>
            <a:r>
              <a:rPr lang="en-US" sz="3200" i="1" spc="-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i="1" spc="-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sv</a:t>
            </a:r>
            <a:r>
              <a:rPr lang="en-US" sz="3200" i="1" spc="-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3200" i="1" spc="-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Václava</a:t>
            </a:r>
            <a:r>
              <a:rPr lang="en-US" sz="3200" i="1" spc="-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Velislav </a:t>
            </a:r>
            <a:r>
              <a:rPr lang="en-US" sz="3200" i="1" spc="-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klečící</a:t>
            </a:r>
            <a:r>
              <a:rPr lang="en-US" sz="3200" i="1" spc="-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i="1" spc="-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před</a:t>
            </a:r>
            <a:r>
              <a:rPr lang="en-US" sz="3200" i="1" spc="-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i="1" spc="-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sv</a:t>
            </a:r>
            <a:r>
              <a:rPr lang="en-US" sz="3200" i="1" spc="-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3200" i="1" spc="-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Kateřinou</a:t>
            </a:r>
            <a:endParaRPr lang="en-US" sz="3200" i="1" spc="-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5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0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073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4F668A-C93F-5553-2F9A-0299EF3C1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449388"/>
            <a:ext cx="5015638" cy="2595838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4000" spc="-100" dirty="0">
                <a:latin typeface="Abadi" panose="020B0604020104020204" pitchFamily="34" charset="0"/>
              </a:rPr>
              <a:t>Středověká vesnice</a:t>
            </a:r>
            <a:br>
              <a:rPr lang="cs-CZ" sz="4000" spc="-100" dirty="0">
                <a:latin typeface="Abadi" panose="020B0604020104020204" pitchFamily="34" charset="0"/>
              </a:rPr>
            </a:br>
            <a:r>
              <a:rPr lang="cs-CZ" sz="4000" spc="-100" dirty="0">
                <a:latin typeface="Abadi" panose="020B0604020104020204" pitchFamily="34" charset="0"/>
              </a:rPr>
              <a:t> </a:t>
            </a:r>
            <a:br>
              <a:rPr lang="cs-CZ" sz="4000" spc="-100" dirty="0">
                <a:latin typeface="Abadi" panose="020B0604020104020204" pitchFamily="34" charset="0"/>
              </a:rPr>
            </a:br>
            <a:br>
              <a:rPr lang="cs-CZ" sz="1600" spc="-100" dirty="0"/>
            </a:br>
            <a:r>
              <a:rPr lang="en-US" sz="1600" spc="-100" dirty="0">
                <a:latin typeface="Abadi" panose="020B0604020104020204" pitchFamily="34" charset="0"/>
              </a:rPr>
              <a:t>https://www.novinky.cz/clanek/vase-zpravy-autenticka-stredoveka-vesnice-je-k-videni-u-nemeckych-sousedu-nedaleko-tachova-40144740</a:t>
            </a:r>
          </a:p>
        </p:txBody>
      </p:sp>
      <p:pic>
        <p:nvPicPr>
          <p:cNvPr id="3" name="Obrázek 2" descr="Obsah obrázku venku, tráva, rostlina, oblečení&#10;&#10;Popis byl vytvořen automaticky">
            <a:extLst>
              <a:ext uri="{FF2B5EF4-FFF2-40B4-BE49-F238E27FC236}">
                <a16:creationId xmlns:a16="http://schemas.microsoft.com/office/drawing/2014/main" id="{FD928A12-912F-222A-E38B-002034A256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19" r="6117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5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20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731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D89EBB-72B3-43C9-BAA0-C3D3A97AD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BA549-E7EA-4091-94B3-7B2B3044E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97F2C2-0350-B850-46E0-FE9F071BB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67" y="619199"/>
            <a:ext cx="9492866" cy="576000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spc="-100" dirty="0">
                <a:latin typeface="Abadi" panose="020B0604020104020204" pitchFamily="34" charset="0"/>
              </a:rPr>
              <a:t>Středověké město</a:t>
            </a:r>
            <a:br>
              <a:rPr lang="cs-CZ" sz="4000" spc="-100" dirty="0">
                <a:latin typeface="Abadi" panose="020B0604020104020204" pitchFamily="34" charset="0"/>
              </a:rPr>
            </a:br>
            <a:r>
              <a:rPr lang="cs-CZ" sz="1400" spc="-100" dirty="0">
                <a:latin typeface="Abadi" panose="020B0604020104020204" pitchFamily="34" charset="0"/>
              </a:rPr>
              <a:t>https://www.ucenibezucebnic.cz/index.php?id=1636</a:t>
            </a:r>
            <a:endParaRPr lang="en-US" sz="1400" spc="-100" dirty="0">
              <a:latin typeface="Abadi" panose="020B06040201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15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20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613F3963-915E-4812-8B39-BE6EA7CC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4524375" y="-809624"/>
            <a:ext cx="3143251" cy="12192001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3F966AE-7E52-B54D-DFC2-82CC8E6DFC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73" b="7532"/>
          <a:stretch/>
        </p:blipFill>
        <p:spPr>
          <a:xfrm>
            <a:off x="20" y="2124079"/>
            <a:ext cx="12191980" cy="4366412"/>
          </a:xfrm>
          <a:custGeom>
            <a:avLst/>
            <a:gdLst/>
            <a:ahLst/>
            <a:cxnLst/>
            <a:rect l="l" t="t" r="r" b="b"/>
            <a:pathLst>
              <a:path w="12192000" h="4008527">
                <a:moveTo>
                  <a:pt x="4189346" y="67"/>
                </a:moveTo>
                <a:cubicBezTo>
                  <a:pt x="6609616" y="-2813"/>
                  <a:pt x="11142685" y="89351"/>
                  <a:pt x="11767395" y="89351"/>
                </a:cubicBezTo>
                <a:cubicBezTo>
                  <a:pt x="11866707" y="89351"/>
                  <a:pt x="11953607" y="89351"/>
                  <a:pt x="12029645" y="89351"/>
                </a:cubicBezTo>
                <a:lnTo>
                  <a:pt x="12192000" y="89351"/>
                </a:lnTo>
                <a:lnTo>
                  <a:pt x="12192000" y="3985854"/>
                </a:lnTo>
                <a:lnTo>
                  <a:pt x="12191997" y="3985854"/>
                </a:lnTo>
                <a:lnTo>
                  <a:pt x="12191997" y="3974419"/>
                </a:lnTo>
                <a:lnTo>
                  <a:pt x="12184243" y="3974470"/>
                </a:lnTo>
                <a:cubicBezTo>
                  <a:pt x="11170126" y="3981070"/>
                  <a:pt x="9547540" y="3991630"/>
                  <a:pt x="6951408" y="4008527"/>
                </a:cubicBezTo>
                <a:cubicBezTo>
                  <a:pt x="6951408" y="4008527"/>
                  <a:pt x="6951408" y="4008527"/>
                  <a:pt x="3941397" y="3963467"/>
                </a:cubicBezTo>
                <a:cubicBezTo>
                  <a:pt x="3941397" y="3963467"/>
                  <a:pt x="3941397" y="3963467"/>
                  <a:pt x="1332721" y="3963467"/>
                </a:cubicBezTo>
                <a:cubicBezTo>
                  <a:pt x="1232387" y="3963467"/>
                  <a:pt x="831053" y="3963467"/>
                  <a:pt x="329384" y="3963467"/>
                </a:cubicBezTo>
                <a:lnTo>
                  <a:pt x="0" y="3969926"/>
                </a:lnTo>
                <a:lnTo>
                  <a:pt x="0" y="40691"/>
                </a:lnTo>
                <a:lnTo>
                  <a:pt x="20858" y="40713"/>
                </a:lnTo>
                <a:cubicBezTo>
                  <a:pt x="1271033" y="41633"/>
                  <a:pt x="2406326" y="39179"/>
                  <a:pt x="2925316" y="19546"/>
                </a:cubicBezTo>
                <a:cubicBezTo>
                  <a:pt x="3184813" y="6458"/>
                  <a:pt x="3630821" y="732"/>
                  <a:pt x="4189346" y="6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4549937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The Hand Extrablack"/>
        <a:ea typeface=""/>
        <a:cs typeface=""/>
      </a:majorFont>
      <a:minorFont>
        <a:latin typeface="Sagona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3A3621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6A14FB5452E04DA48B244FDC598AC0" ma:contentTypeVersion="13" ma:contentTypeDescription="Vytvoří nový dokument" ma:contentTypeScope="" ma:versionID="ce4137909d8a77268aafe6c2d3ff1a9a">
  <xsd:schema xmlns:xsd="http://www.w3.org/2001/XMLSchema" xmlns:xs="http://www.w3.org/2001/XMLSchema" xmlns:p="http://schemas.microsoft.com/office/2006/metadata/properties" xmlns:ns2="d2c3e6a5-0757-41d4-b297-98871ce02533" xmlns:ns3="0f239e58-f359-4c3a-a023-8a1e1f94737d" targetNamespace="http://schemas.microsoft.com/office/2006/metadata/properties" ma:root="true" ma:fieldsID="fe89a777b360328b8d3026198b902a28" ns2:_="" ns3:_="">
    <xsd:import namespace="d2c3e6a5-0757-41d4-b297-98871ce02533"/>
    <xsd:import namespace="0f239e58-f359-4c3a-a023-8a1e1f9473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3e6a5-0757-41d4-b297-98871ce025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39e58-f359-4c3a-a023-8a1e1f94737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c3e6a5-0757-41d4-b297-98871ce0253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9B991B-594E-488C-8CE6-9B55030EA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c3e6a5-0757-41d4-b297-98871ce02533"/>
    <ds:schemaRef ds:uri="0f239e58-f359-4c3a-a023-8a1e1f9473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D2F182-68A4-4F89-86BC-2FEE86818BDF}">
  <ds:schemaRefs>
    <ds:schemaRef ds:uri="http://schemas.microsoft.com/office/2006/metadata/properties"/>
    <ds:schemaRef ds:uri="http://schemas.microsoft.com/office/infopath/2007/PartnerControls"/>
    <ds:schemaRef ds:uri="d2c3e6a5-0757-41d4-b297-98871ce02533"/>
  </ds:schemaRefs>
</ds:datastoreItem>
</file>

<file path=customXml/itemProps3.xml><?xml version="1.0" encoding="utf-8"?>
<ds:datastoreItem xmlns:ds="http://schemas.openxmlformats.org/officeDocument/2006/customXml" ds:itemID="{453ACB42-7025-454C-856C-D837872612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312</Words>
  <Application>Microsoft Office PowerPoint</Application>
  <PresentationFormat>Širokoúhlá obrazovka</PresentationFormat>
  <Paragraphs>35</Paragraphs>
  <Slides>13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13</vt:i4>
      </vt:variant>
    </vt:vector>
  </HeadingPairs>
  <TitlesOfParts>
    <vt:vector size="15" baseType="lpstr">
      <vt:lpstr>BlobVTI</vt:lpstr>
      <vt:lpstr>BrushVTI</vt:lpstr>
      <vt:lpstr>Kulturní projevy raného středověku  Fáze 2_na cestě</vt:lpstr>
      <vt:lpstr> Velislavova bible</vt:lpstr>
      <vt:lpstr>Velislavova bible</vt:lpstr>
      <vt:lpstr>Velislavova bible</vt:lpstr>
      <vt:lpstr>Velislavova bible</vt:lpstr>
      <vt:lpstr>Velislavova bible</vt:lpstr>
      <vt:lpstr> Zavraždění sv. Václava, Pohřeb sv. Václava, Velislav klečící před sv. Kateřinou</vt:lpstr>
      <vt:lpstr>Středověká vesnice    https://www.novinky.cz/clanek/vase-zpravy-autenticka-stredoveka-vesnice-je-k-videni-u-nemeckych-sousedu-nedaleko-tachova-40144740</vt:lpstr>
      <vt:lpstr>Středověké město https://www.ucenibezucebnic.cz/index.php?id=1636</vt:lpstr>
      <vt:lpstr>Středověký hrad https://depositphotos.com/cz/vectors/st%C5%99edov%C4%9Bk%C3%BD-hrad.html</vt:lpstr>
      <vt:lpstr>             Katedrála kláštera v Cluny</vt:lpstr>
      <vt:lpstr>Středověký klášter</vt:lpstr>
      <vt:lpstr>Zdroje pramenů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Kapustová Irena</dc:creator>
  <cp:lastModifiedBy>Kapustová Irena</cp:lastModifiedBy>
  <cp:revision>6</cp:revision>
  <dcterms:created xsi:type="dcterms:W3CDTF">2025-01-03T13:18:50Z</dcterms:created>
  <dcterms:modified xsi:type="dcterms:W3CDTF">2025-01-07T13:59:17Z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0x010100756A14FB5452E04DA48B244FDC598AC0</vt:lpwstr>
  </property>
  <property fmtid="{D5CDD505-2E9C-101B-9397-08002B2CF9AE}" pid="3" name="MediaServiceImageTags">
    <vt:lpwstr/>
  </property>
</Properties>
</file>