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Fecx6jBayJ6+rSnO1zfAFubDr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C5DA6F-C4A5-4C7D-A8EC-299EFE4F45AF}">
  <a:tblStyle styleId="{2FC5DA6F-C4A5-4C7D-A8EC-299EFE4F45A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vrchlabinky.cz/zpravy/z-vrchlabi/2023/leden/kulate-vyroci-aneb-prochazka-po-sto-letech-vyroby-kabelu-ve-vrchlabi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oachbuild.com/forum/download/file.php?id=48842&amp;sid=dbf01689f532de5bcf2e439c81dc6e71&amp;mode=view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rgo-hytos.com/de/unternehmen/historie-argo-hytos/historie-hytos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s.wikipedia.org/wiki/Vrchlab%C3%AD#Demografie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birky.krnap.cz/vademecum/" TargetMode="External"/><Relationship Id="rId3" Type="http://schemas.openxmlformats.org/officeDocument/2006/relationships/hyperlink" Target="http://sbirky.krnap.cz/vademecum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birky.krnap.cz/vademecum/" TargetMode="External"/><Relationship Id="rId3" Type="http://schemas.openxmlformats.org/officeDocument/2006/relationships/hyperlink" Target="http://sbirky.krnap.cz/vademecum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birky.krnap.cz/vademecum/" TargetMode="External"/><Relationship Id="rId3" Type="http://schemas.openxmlformats.org/officeDocument/2006/relationships/hyperlink" Target="http://sbirky.krnap.cz/vademecum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birky.krnap.cz/vademecum/" TargetMode="External"/><Relationship Id="rId3" Type="http://schemas.openxmlformats.org/officeDocument/2006/relationships/hyperlink" Target="http://sbirky.krnap.cz/vademecum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birky.krnap.cz/vademecum/" TargetMode="External"/><Relationship Id="rId3" Type="http://schemas.openxmlformats.org/officeDocument/2006/relationships/hyperlink" Target="http://sbirky.krnap.cz/vademecum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birky.krnap.cz/vademecum/" TargetMode="External"/><Relationship Id="rId3" Type="http://schemas.openxmlformats.org/officeDocument/2006/relationships/hyperlink" Target="http://sbirky.krnap.cz/vademecum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birky.krnap.cz/vademecum/" TargetMode="External"/><Relationship Id="rId3" Type="http://schemas.openxmlformats.org/officeDocument/2006/relationships/hyperlink" Target="http://sbirky.krnap.cz/vademecu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</a:t>
            </a:r>
            <a:r>
              <a:rPr lang="cs-CZ" u="sng">
                <a:solidFill>
                  <a:schemeClr val="hlink"/>
                </a:solidFill>
                <a:hlinkClick r:id="rId2"/>
              </a:rPr>
              <a:t>Kulaté výročí aneb Procházka po sto letech výroby kabelů ve Vrchlabí | Vrchlabinky</a:t>
            </a:r>
            <a:r>
              <a:rPr lang="cs-CZ"/>
              <a:t> </a:t>
            </a:r>
            <a:endParaRPr/>
          </a:p>
        </p:txBody>
      </p:sp>
      <p:sp>
        <p:nvSpPr>
          <p:cNvPr id="147" name="Google Shape;14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</a:t>
            </a:r>
            <a:r>
              <a:rPr lang="cs-CZ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file.php (1624×1019) (coachbuild.com)</a:t>
            </a:r>
            <a:r>
              <a:rPr lang="cs-CZ"/>
              <a:t> </a:t>
            </a:r>
            <a:endParaRPr/>
          </a:p>
        </p:txBody>
      </p:sp>
      <p:sp>
        <p:nvSpPr>
          <p:cNvPr id="154" name="Google Shape;15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</a:t>
            </a:r>
            <a:r>
              <a:rPr lang="cs-CZ" u="sng">
                <a:solidFill>
                  <a:schemeClr val="hlink"/>
                </a:solidFill>
                <a:hlinkClick r:id="rId2"/>
              </a:rPr>
              <a:t>Historie HYTOS | ARGO-HYTOS</a:t>
            </a:r>
            <a:r>
              <a:rPr lang="cs-CZ"/>
              <a:t> </a:t>
            </a:r>
            <a:endParaRPr/>
          </a:p>
        </p:txBody>
      </p:sp>
      <p:sp>
        <p:nvSpPr>
          <p:cNvPr id="161" name="Google Shape;16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</a:t>
            </a:r>
            <a:r>
              <a:rPr lang="cs-CZ" u="sng">
                <a:solidFill>
                  <a:schemeClr val="hlink"/>
                </a:solidFill>
                <a:hlinkClick r:id="rId2"/>
              </a:rPr>
              <a:t>Vrchlabí – Wikipedie (wikipedia.org)</a:t>
            </a:r>
            <a:r>
              <a:rPr lang="cs-CZ"/>
              <a:t> </a:t>
            </a:r>
            <a:endParaRPr/>
          </a:p>
        </p:txBody>
      </p:sp>
      <p:sp>
        <p:nvSpPr>
          <p:cNvPr id="168" name="Google Shape;16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Vyber tři dle tebe nejvýznamnější důsledky průmyslové revoluce pro Vrchlabí </a:t>
            </a:r>
            <a:endParaRPr/>
          </a:p>
        </p:txBody>
      </p:sp>
      <p:sp>
        <p:nvSpPr>
          <p:cNvPr id="175" name="Google Shape;17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 Aukro.cz </a:t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zdroj obrázků: Katalog sbírek Krkonošského muzea</a:t>
            </a:r>
            <a:r>
              <a:rPr lang="cs-CZ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 </a:t>
            </a:r>
            <a:r>
              <a:rPr lang="cs-CZ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http://sbirky.krnap.cz/vademecum/</a:t>
            </a:r>
            <a:endParaRPr/>
          </a:p>
        </p:txBody>
      </p:sp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zdroj obrázků: Katalog sbírek Krkonošského muzea</a:t>
            </a:r>
            <a:r>
              <a:rPr lang="cs-CZ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 </a:t>
            </a:r>
            <a:r>
              <a:rPr lang="cs-CZ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http://sbirky.krnap.cz/vademecum/</a:t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zdroj obrázků: Katalog sbírek Krkonošského muzea</a:t>
            </a:r>
            <a:r>
              <a:rPr lang="cs-CZ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 </a:t>
            </a:r>
            <a:r>
              <a:rPr lang="cs-CZ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http://sbirky.krnap.cz/vademecum/</a:t>
            </a:r>
            <a:endParaRPr/>
          </a:p>
        </p:txBody>
      </p:sp>
      <p:sp>
        <p:nvSpPr>
          <p:cNvPr id="112" name="Google Shape;11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zdroj obrázků: Katalog sbírek Krkonošského muzea</a:t>
            </a:r>
            <a:r>
              <a:rPr lang="cs-CZ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 </a:t>
            </a:r>
            <a:r>
              <a:rPr lang="cs-CZ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http://sbirky.krnap.cz/vademecum/</a:t>
            </a:r>
            <a:endParaRPr/>
          </a:p>
        </p:txBody>
      </p:sp>
      <p:sp>
        <p:nvSpPr>
          <p:cNvPr id="119" name="Google Shape;11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zdroj obrázků: Katalog sbírek Krkonošského muzea</a:t>
            </a:r>
            <a:r>
              <a:rPr lang="cs-CZ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 </a:t>
            </a:r>
            <a:r>
              <a:rPr lang="cs-CZ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http://sbirky.krnap.cz/vademecum/</a:t>
            </a:r>
            <a:endParaRPr/>
          </a:p>
        </p:txBody>
      </p:sp>
      <p:sp>
        <p:nvSpPr>
          <p:cNvPr id="126" name="Google Shape;12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zdroj obrázků: Katalog sbírek Krkonošského muzea</a:t>
            </a:r>
            <a:r>
              <a:rPr lang="cs-CZ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 </a:t>
            </a:r>
            <a:r>
              <a:rPr lang="cs-CZ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http://sbirky.krnap.cz/vademecum/</a:t>
            </a:r>
            <a:endParaRPr/>
          </a:p>
        </p:txBody>
      </p:sp>
      <p:sp>
        <p:nvSpPr>
          <p:cNvPr id="133" name="Google Shape;1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zdroj obrázků: Katalog sbírek Krkonošského muzea</a:t>
            </a:r>
            <a:r>
              <a:rPr lang="cs-CZ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 </a:t>
            </a:r>
            <a:r>
              <a:rPr lang="cs-CZ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http://sbirky.krnap.cz/vademecum/</a:t>
            </a:r>
            <a:endParaRPr/>
          </a:p>
        </p:txBody>
      </p:sp>
      <p:sp>
        <p:nvSpPr>
          <p:cNvPr id="140" name="Google Shape;14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Jak průmyslová revoluce změnila Vrchlabí?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.Name"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160" y="0"/>
            <a:ext cx="9779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/>
          <p:nvPr/>
        </p:nvSpPr>
        <p:spPr>
          <a:xfrm>
            <a:off x="2423511" y="4920792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Bělidlo a úpravna bavlněného zboží Löwit, po 1923 výrobna kabelů (dnes Kablo Vrchlabí s.r.o.)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238" y="0"/>
            <a:ext cx="10929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/>
          <p:nvPr/>
        </p:nvSpPr>
        <p:spPr>
          <a:xfrm>
            <a:off x="2328449" y="5938886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Peterova továrna na výrobu kočárů a karoserií automobilů (areál vedle dnešního zimního stadionu)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656" y="0"/>
            <a:ext cx="9114688" cy="679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/>
          <p:nvPr/>
        </p:nvSpPr>
        <p:spPr>
          <a:xfrm>
            <a:off x="2328449" y="5938886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Ettelova papírna (dnes areál ARGO-HYTOS s.r.o.)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Vývoj počtu obyvatel Vrchlabí</a:t>
            </a:r>
            <a:endParaRPr/>
          </a:p>
        </p:txBody>
      </p:sp>
      <p:graphicFrame>
        <p:nvGraphicFramePr>
          <p:cNvPr id="171" name="Google Shape;171;p13"/>
          <p:cNvGraphicFramePr/>
          <p:nvPr/>
        </p:nvGraphicFramePr>
        <p:xfrm>
          <a:off x="611956" y="1574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{2FC5DA6F-C4A5-4C7D-A8EC-299EFE4F45AF}</a:tableStyleId>
              </a:tblPr>
              <a:tblGrid>
                <a:gridCol w="5416100"/>
                <a:gridCol w="5416100"/>
              </a:tblGrid>
              <a:tr h="55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800" u="none" cap="none" strike="noStrike"/>
                        <a:t>Rok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800" u="none" cap="none" strike="noStrike"/>
                        <a:t>Počet obyvatel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55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1786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2 167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55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1824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2 583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55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1832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1 983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55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1853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3 346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559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1930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u="none" cap="none" strike="noStrike"/>
                        <a:t>8 357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>
            <p:ph idx="1" type="body"/>
          </p:nvPr>
        </p:nvSpPr>
        <p:spPr>
          <a:xfrm>
            <a:off x="237241" y="311084"/>
            <a:ext cx="11717518" cy="5995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nárůst obyvatel (dělníci, podnikatelé, střední vrstva)	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nové továrny a podniky		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zvětší se rozloha města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rozšíření zástavby pro obyvatele	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rozvoj kulturního života		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zánik středověké podoby města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růst kvality života obyvatel 		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rozvoj infrastruktury (železnice, silnice)		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/>
              <a:t>více pracovních příležitostí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5906" l="3661" r="1995" t="8060"/>
          <a:stretch/>
        </p:blipFill>
        <p:spPr>
          <a:xfrm>
            <a:off x="1024880" y="0"/>
            <a:ext cx="10054452" cy="687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41747" l="5556" r="5463" t="14353"/>
          <a:stretch/>
        </p:blipFill>
        <p:spPr>
          <a:xfrm>
            <a:off x="0" y="0"/>
            <a:ext cx="12185775" cy="327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71520"/>
            <a:ext cx="12191999" cy="358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9243" y="214884"/>
            <a:ext cx="7533513" cy="642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2329243" y="5429839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Goldschmidtova mechanická přádelna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7791" y="90868"/>
            <a:ext cx="7916418" cy="66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2329243" y="5429839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Bělidlo a dokončovací práce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781" y="95440"/>
            <a:ext cx="8076438" cy="66671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2329243" y="5279010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Mechanické bělidlo, barvírna a tkalcovna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813" y="169735"/>
            <a:ext cx="7564374" cy="6518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2329243" y="5279010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Ettelova přádelna bavlny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16427" l="14608" r="16341" t="19931"/>
          <a:stretch/>
        </p:blipFill>
        <p:spPr>
          <a:xfrm>
            <a:off x="1291473" y="0"/>
            <a:ext cx="90353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/>
          <p:nvPr/>
        </p:nvSpPr>
        <p:spPr>
          <a:xfrm>
            <a:off x="2329243" y="5279010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Nová budova školy otevřená 1862, v přízemí sídlila spořitelna sponzorující stavbu budovy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722" y="0"/>
            <a:ext cx="105386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/>
          <p:nvPr/>
        </p:nvSpPr>
        <p:spPr>
          <a:xfrm>
            <a:off x="2329243" y="6004874"/>
            <a:ext cx="7533513" cy="74471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Budova střelnice pro pořádání kulturních akcí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2023-12-11T22:37:54Z</dcterms:created>
  <dc:creator>Žalský Pavel - učitel</dc:creator>
</cp:coreProperties>
</file>