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62" r:id="rId5"/>
    <p:sldId id="263" r:id="rId6"/>
    <p:sldId id="261" r:id="rId7"/>
    <p:sldId id="264" r:id="rId8"/>
    <p:sldId id="259" r:id="rId9"/>
    <p:sldId id="265" r:id="rId10"/>
    <p:sldId id="268" r:id="rId11"/>
    <p:sldId id="267" r:id="rId12"/>
    <p:sldId id="273" r:id="rId13"/>
    <p:sldId id="275" r:id="rId14"/>
    <p:sldId id="269" r:id="rId15"/>
    <p:sldId id="258" r:id="rId16"/>
    <p:sldId id="278" r:id="rId17"/>
    <p:sldId id="277" r:id="rId18"/>
    <p:sldId id="279" r:id="rId19"/>
    <p:sldId id="281" r:id="rId20"/>
    <p:sldId id="280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DF7"/>
    <a:srgbClr val="8BD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10" autoAdjust="0"/>
  </p:normalViewPr>
  <p:slideViewPr>
    <p:cSldViewPr snapToGrid="0">
      <p:cViewPr varScale="1">
        <p:scale>
          <a:sx n="98" d="100"/>
          <a:sy n="98" d="100"/>
        </p:scale>
        <p:origin x="10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BEAE0-62D0-49C7-987E-77DD6095B01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F45C1-049A-4667-A23B-65BC897DB4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21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obrázků: pixabay.com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305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Proč je potřeba pohlavní rozmnožování? Vytváří jedinečnost (nové kombinace znaků), </a:t>
            </a:r>
            <a:br>
              <a:rPr lang="cs-CZ" dirty="0"/>
            </a:br>
            <a:r>
              <a:rPr lang="cs-CZ" dirty="0"/>
              <a:t>Zdůrazněte možnost identifikace pohlavně se rozmnožujících organismů na základě analýzy genetické informace (určení otcovství i potenciálně snadnější určení jejich fylogeneze)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51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Viz video: </a:t>
            </a:r>
            <a:br>
              <a:rPr lang="cs-CZ" dirty="0"/>
            </a:br>
            <a:r>
              <a:rPr lang="cs-CZ" dirty="0"/>
              <a:t>kratší: https://www.youtube.com/watch?v=u_krmAnPy6g&amp;ab_channel=JimmyBHarvests</a:t>
            </a:r>
            <a:br>
              <a:rPr lang="cs-CZ" dirty="0"/>
            </a:br>
            <a:r>
              <a:rPr lang="cs-CZ" dirty="0"/>
              <a:t>delší:  https://www.youtube.com/watch?v=jYNiCsfyrn0&amp;ab_channel=GrowVeg</a:t>
            </a:r>
            <a:br>
              <a:rPr lang="cs-CZ" dirty="0"/>
            </a:br>
            <a:r>
              <a:rPr lang="cs-CZ" dirty="0"/>
              <a:t>kratší s bazalkou: https://www.youtube.com/shorts/Yubot_owORE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31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Děcka píší ideálně dozadu do sešitu a pak s nimi postupně ale v rychlosti projdeme odpovědi a snažíme se je kategorizovat – části těla / vzhled (barvy, typ vlasů, kůže) / funkce těla (dýchání, trávení, vylučování…)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55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/>
              <a:t>Pozn.: Nesměj se! Všichni jste zdědili návod na výrobu mozku – to, že v něm někteří máte méně věcí už není nutně otázka dědičnosti…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994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Kromě návodu na stavbu boltce jsme zdědili i návod na struktury, které nám umožňují slyšet zvuky – pokud se návod na stavbu těchto částí poškodí nebo bude předán nekompletní, pak budeme mít problémy se sluchem nebo rovnou hluchotu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737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Pozn.: děti by měli zvládnout pochopit, že u všech variant mají jen dvě možnosti – proto stačí podle podobnosti způsobu množení rozdělit příklady do dvou skupin… takže by měly tohle cvičení zvládnout i bez popisu „co je co“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06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AA1D2-1519-9299-EDD5-99A484BA4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595933C-C4E6-3F52-726D-0D71482AE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30DB1B4-67B7-9CCF-1F38-83C139337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Pozn.: děti by měli zvládnout pochopit, že u všech variant mají jen dvě možnosti – proto stačí podle podobnosti způsobu množení rozdělit příklady do dvou skupin… takže by měly tohle cvičení zvládnout i bez popisu „co je co“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F615C8-F64D-3A84-E6F6-C56C61E27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15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0447-2198-3B45-2B0C-33BD40A87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EFED7E8-50BD-F240-2904-33757E927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1876783-5832-D7B9-8766-5A680FBA0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Pozn.: děti by měli zvládnout pochopit, že u všech variant mají jen dvě možnosti – proto stačí podle podobnosti způsobu množení rozdělit příklady do dvou skupin… takže by měly tohle cvičení zvládnout i bez popisu „co je co“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CF9E5B-FC5F-8A5F-281E-A7A0F00FD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Vlevo je obrázek kočky s různě barevnými kaťaty / Vpravo je zajímavý druh pokojového sukulentu z čeledi </a:t>
            </a:r>
            <a:r>
              <a:rPr lang="cs-CZ" b="0" i="0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Crassulaceae</a:t>
            </a:r>
            <a:r>
              <a:rPr lang="cs-CZ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cs-CZ" b="0" i="0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tlusticovité</a:t>
            </a:r>
            <a:r>
              <a:rPr lang="cs-CZ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cs-CZ" dirty="0"/>
              <a:t> – pokud mu ulomíte lístek a dáte do hlíny, zakoření a začnou z něj vyrůstat nové rostlinky. Původní list poté postupně uschne a zůstane jen nová rostlina.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49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Pozn. k řešení: </a:t>
            </a:r>
            <a:r>
              <a:rPr lang="cs-CZ" dirty="0"/>
              <a:t>zatímco nově zakořeněná rostlinka jahody bude geneticky identická a mít stejné plody a vlastnosti, vy jako dítě svých rodičů asi vidíte, že nejste tak docela stejní ať už vzhledem nebo třeba povahou (psychika = nervová soustava), ačkoli jste svým rodičům na druhou stranu dost podobní</a:t>
            </a:r>
          </a:p>
          <a:p>
            <a:r>
              <a:rPr lang="cs-CZ" b="1" dirty="0"/>
              <a:t>Důrazně pozor na vyjádření typu „zdědil jsem talent na…“ </a:t>
            </a:r>
            <a:r>
              <a:rPr lang="cs-CZ" dirty="0"/>
              <a:t>– většina schopností od hraní sportů po matematiku a kreslení se dá naučit a pouze máme předpoklady, které nám k jejich učení pomáhají (lepší krátkodobou paměť, rychlejší běh, narodili jsme se zdraví bez zrakového nebo sluchového postižení apod.), talent je věc velmi relativní!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F45C1-049A-4667-A23B-65BC897DB48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34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FE4A9-495D-9377-CE07-BC16EB989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E64A8B-0DFB-C126-42DA-0B1FFAF88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792171-2CAA-B471-E391-4B7CF49A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F4A378-BA13-E86F-EDCD-03564FE7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346861-1143-48D4-5504-FEA85BF2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92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5A2F0-0E22-87A7-EEC4-7C614CF9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9EAAA8-FB73-B12A-F910-E92B40CD3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04A2D5-2155-AAC1-868D-4D8801D6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DBA501-10F3-9C84-5A3F-2A56F6C4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67CF56-4D6A-60E9-B69C-A4ACD826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82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049E7B-4582-6954-2BC9-88F1A1021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0D8CB7-AE27-EB38-D33D-33823B9D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74F19D-33BE-7EC3-DBFC-9ADC32CC8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363075-03CC-48CB-98AF-F503BEBF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5754EB-1134-E1B2-C8DE-22ACBFA4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29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16CBF-C965-9093-D5FC-AC68CAE1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D55B89-B0AB-A344-5C23-CB1AB7151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40B0C7-2D5C-509D-70D9-0FE16A36E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CD8AD4-10BA-7F2A-A8D2-FDE528F6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74CAF2-A15C-FDBB-3E52-9A11CA36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05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3BFD7-1E97-45FC-915B-99F326D2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1340FD-4548-BBBC-C4CF-19CF801BD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62016C-5096-7AC2-7FC7-F8AD060C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A840BC-1D28-630F-19C9-620A50B1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9C2337-123B-3D55-C747-23D4D85E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7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7E808-E980-A4F1-6F84-93D221FD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5E11D1-526A-17BD-B642-0B9B0FFF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060B35-B79D-3A22-9678-4D14B8302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8359FA-F312-FD81-E0E1-30FB18C1A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CFFB59-A17B-DF60-F99C-E6FF3B19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C58FEC-AF02-C478-8F89-F525B5EA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78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545E8-21C2-4DDC-CE06-C4534A99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4693B4-8B6D-A6D1-BC43-014B943A8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B99678-6014-7508-C314-4ED2C1BA5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ABF354-7940-C9D6-B09A-E57CA6523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23642DD-1227-4195-4FB0-411F1F5C0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835855-AB75-74A4-7D1A-B969DFBD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03B061-A7BB-273D-6CE1-5C58A4A7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F27D41B-88F0-D233-E0D4-1C5F638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8A0CC-D944-3A8D-4DFB-BF3B73FE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8AA1857-E903-E652-B0BF-0E0FB4F73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4DE08C-3B20-FEB2-1C74-7C3CB98C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45B169-B513-AF01-BA9B-74600D15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29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1D63C2-0203-6984-64E4-EDF143B6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786AD7-1CDB-2787-18F8-499F1FC4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89C67A-C5BE-5086-BFF1-30A1DF53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39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F3AF9-6C39-B7B3-C1E6-2A2330FE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98B470-ECD4-163F-926A-25A85E8E0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74DE99-5DE1-901F-70A4-CEF71A7C5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3E10E5-53EF-0067-820E-F5E13ADD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A97BE3-B4D3-7AE8-9E92-AD947572B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F3999B-69EE-7737-93FC-4AFF6A3D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86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6B0F2-D927-80AB-EA4D-4FF928A3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FF6EF94-371C-19E4-C48D-EFAA9FF35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3C729-4D01-2715-301E-831034837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601722-1F3A-8BCA-F2F9-64182CAD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ABB08E-4B0F-3FE5-7CE9-0306C14F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FB3AE6-3217-8B14-6840-112CB633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64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743EC7C-4DA1-8239-3200-42870D5F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2EAE45-A0F1-3564-1EFA-2A319D792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3E7D5F-BCA6-A967-E74E-61FD78963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90500-C782-4623-9EC8-CCA2B917F30A}" type="datetimeFigureOut">
              <a:rPr lang="cs-CZ" smtClean="0"/>
              <a:t>08.01.2025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3000D9-B9C2-9952-87EA-971AB65F5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04C197-C924-F985-9088-AFA2568E2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236D5-C4AC-4BD9-8CF6-A119FEF36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2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idnes.cz/technet/veda/banany-banan-nemoc-cavendish-tr4-houba-choroba-gmo.A190829_192230_veda_ml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rassulaceae_asexual_reproduction,_propagation_from_leaf_(whole_flower).jpg" TargetMode="External"/><Relationship Id="rId2" Type="http://schemas.openxmlformats.org/officeDocument/2006/relationships/hyperlink" Target="https://commons.wikimedia.org/wiki/File:Crassulaceae_asexual_reproduction,_propagation_from_leaf_(detail)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2EF47-2E88-1764-C1C5-3AB848431E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Dědičnost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996A06-F1CD-B335-C060-08F7E1F05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Pohlavní vs nepohlavní rozmnožování</a:t>
            </a:r>
          </a:p>
        </p:txBody>
      </p:sp>
      <p:pic>
        <p:nvPicPr>
          <p:cNvPr id="1026" name="Picture 2" descr="Dna, Deoxyribonukleové Kyseliny, Lidé">
            <a:extLst>
              <a:ext uri="{FF2B5EF4-FFF2-40B4-BE49-F238E27FC236}">
                <a16:creationId xmlns:a16="http://schemas.microsoft.com/office/drawing/2014/main" id="{9598CC32-0D3B-1BE0-C07B-9EA14BAD2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1"/>
          <a:stretch/>
        </p:blipFill>
        <p:spPr bwMode="auto">
          <a:xfrm>
            <a:off x="4151050" y="0"/>
            <a:ext cx="3889900" cy="218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na, Deoxyribonukleové Kyseliny, Lidé">
            <a:extLst>
              <a:ext uri="{FF2B5EF4-FFF2-40B4-BE49-F238E27FC236}">
                <a16:creationId xmlns:a16="http://schemas.microsoft.com/office/drawing/2014/main" id="{26825910-96A2-806C-F86A-A825ED596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48"/>
          <a:stretch/>
        </p:blipFill>
        <p:spPr bwMode="auto">
          <a:xfrm>
            <a:off x="4475890" y="4443829"/>
            <a:ext cx="3753709" cy="24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7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6D6E1-1105-35CC-2691-9D5A7CC71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DDDC5-CE03-3257-5BD5-484D6DAB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/>
              <a:t>Rozmnožování dělíme z hlediska dědičnosti 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0831B4-4241-B600-17BF-ACC776703EB4}"/>
              </a:ext>
            </a:extLst>
          </p:cNvPr>
          <p:cNvSpPr txBox="1"/>
          <p:nvPr/>
        </p:nvSpPr>
        <p:spPr>
          <a:xfrm>
            <a:off x="923453" y="2245256"/>
            <a:ext cx="1013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Pohlavní rozmnožování        /       Nepohlavní rozmnožování</a:t>
            </a:r>
          </a:p>
          <a:p>
            <a:pPr algn="ctr"/>
            <a:endParaRPr lang="cs-CZ" sz="3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B9694F4-1E72-DD41-E575-C2EEBEE3F7F1}"/>
              </a:ext>
            </a:extLst>
          </p:cNvPr>
          <p:cNvSpPr txBox="1"/>
          <p:nvPr/>
        </p:nvSpPr>
        <p:spPr>
          <a:xfrm>
            <a:off x="164473" y="5739896"/>
            <a:ext cx="1202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i="1" dirty="0"/>
              <a:t>Dokážeš na základě příkladů odvodit, které je které?</a:t>
            </a:r>
          </a:p>
        </p:txBody>
      </p:sp>
      <p:pic>
        <p:nvPicPr>
          <p:cNvPr id="9220" name="Picture 4" descr="Mužský, 3D Model, Izolovaný, 3D, Modelka">
            <a:extLst>
              <a:ext uri="{FF2B5EF4-FFF2-40B4-BE49-F238E27FC236}">
                <a16:creationId xmlns:a16="http://schemas.microsoft.com/office/drawing/2014/main" id="{1E239662-3EDF-5CC2-4C81-65354869E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/>
          <a:stretch/>
        </p:blipFill>
        <p:spPr bwMode="auto">
          <a:xfrm>
            <a:off x="1897455" y="3014188"/>
            <a:ext cx="2620224" cy="21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užský, 3D Model, Izolovaný, 3D, Modelka">
            <a:extLst>
              <a:ext uri="{FF2B5EF4-FFF2-40B4-BE49-F238E27FC236}">
                <a16:creationId xmlns:a16="http://schemas.microsoft.com/office/drawing/2014/main" id="{63930DF9-4962-F76C-AF8D-2F3169C9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966" y="3296173"/>
            <a:ext cx="1932160" cy="19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užský, 3D Model, Izolovaný, 3D, Modelka">
            <a:extLst>
              <a:ext uri="{FF2B5EF4-FFF2-40B4-BE49-F238E27FC236}">
                <a16:creationId xmlns:a16="http://schemas.microsoft.com/office/drawing/2014/main" id="{B62D3453-5A42-F365-8498-54ED9E32A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26500"/>
          <a:stretch/>
        </p:blipFill>
        <p:spPr bwMode="auto">
          <a:xfrm>
            <a:off x="7995717" y="3341502"/>
            <a:ext cx="1073590" cy="18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4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ostlin, Investovat, Peníze, Mince">
            <a:extLst>
              <a:ext uri="{FF2B5EF4-FFF2-40B4-BE49-F238E27FC236}">
                <a16:creationId xmlns:a16="http://schemas.microsoft.com/office/drawing/2014/main" id="{928DD300-58F1-37DE-D71F-9D7273CB6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5" y="2610015"/>
            <a:ext cx="2409245" cy="16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45BA48A-E12E-EE55-9770-085CE821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80" y="147847"/>
            <a:ext cx="1139604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Rozhodni, zda jde o pohlavní nebo nepohlavní rozmnožování:</a:t>
            </a:r>
          </a:p>
        </p:txBody>
      </p:sp>
      <p:pic>
        <p:nvPicPr>
          <p:cNvPr id="8194" name="Picture 2" descr="Pták, Vejce, Větev, Listy, Hnízdo">
            <a:extLst>
              <a:ext uri="{FF2B5EF4-FFF2-40B4-BE49-F238E27FC236}">
                <a16:creationId xmlns:a16="http://schemas.microsoft.com/office/drawing/2014/main" id="{58D1894F-CF4B-F9B6-3B45-AD2343083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61" y="5243965"/>
            <a:ext cx="1702051" cy="12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D7000E4-0E72-D6DD-E330-83AB3999D5BD}"/>
              </a:ext>
            </a:extLst>
          </p:cNvPr>
          <p:cNvSpPr txBox="1"/>
          <p:nvPr/>
        </p:nvSpPr>
        <p:spPr>
          <a:xfrm>
            <a:off x="838201" y="1690688"/>
            <a:ext cx="329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zahradník uřízl malou větvičku, dal ji do vody, počkal, až pustí kořeny, a poté ji zasadil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8197BE-DBD0-E51A-B663-579C0BD4FD6D}"/>
              </a:ext>
            </a:extLst>
          </p:cNvPr>
          <p:cNvSpPr txBox="1"/>
          <p:nvPr/>
        </p:nvSpPr>
        <p:spPr>
          <a:xfrm>
            <a:off x="4872273" y="1690688"/>
            <a:ext cx="293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muž a žena mají miminko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ED69201-D8C8-3959-7DB8-58C34CE6FE7F}"/>
              </a:ext>
            </a:extLst>
          </p:cNvPr>
          <p:cNvSpPr txBox="1"/>
          <p:nvPr/>
        </p:nvSpPr>
        <p:spPr>
          <a:xfrm>
            <a:off x="8549490" y="1690688"/>
            <a:ext cx="3386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včela přenáší pyl z květu na květ, později se na rostlině vytvoří semínka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F23936-AC81-8204-2D97-C523773A5EF3}"/>
              </a:ext>
            </a:extLst>
          </p:cNvPr>
          <p:cNvSpPr txBox="1"/>
          <p:nvPr/>
        </p:nvSpPr>
        <p:spPr>
          <a:xfrm>
            <a:off x="1098109" y="4271435"/>
            <a:ext cx="277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holubice naklade vejce a vysedí malá holoubata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C378F84-E913-6B57-5129-9935FB9B995F}"/>
              </a:ext>
            </a:extLst>
          </p:cNvPr>
          <p:cNvSpPr txBox="1"/>
          <p:nvPr/>
        </p:nvSpPr>
        <p:spPr>
          <a:xfrm>
            <a:off x="4941494" y="4271435"/>
            <a:ext cx="253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ploštěnka je rozříznuta vedví a obě poloviny dále přežijí a fungují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AA558E9-6813-43B5-94FE-8CC4175413A3}"/>
              </a:ext>
            </a:extLst>
          </p:cNvPr>
          <p:cNvSpPr txBox="1"/>
          <p:nvPr/>
        </p:nvSpPr>
        <p:spPr>
          <a:xfrm>
            <a:off x="8549488" y="4271435"/>
            <a:ext cx="3386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jedna bakterie se rozdělí na dvě</a:t>
            </a:r>
          </a:p>
          <a:p>
            <a:endParaRPr lang="cs-CZ" dirty="0"/>
          </a:p>
        </p:txBody>
      </p:sp>
      <p:pic>
        <p:nvPicPr>
          <p:cNvPr id="8200" name="Picture 8" descr="Rodina, Otec, Dítě, Kojenec, Novorozený">
            <a:extLst>
              <a:ext uri="{FF2B5EF4-FFF2-40B4-BE49-F238E27FC236}">
                <a16:creationId xmlns:a16="http://schemas.microsoft.com/office/drawing/2014/main" id="{B072694E-813C-C5A7-9598-BF43346AE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05" y="2386227"/>
            <a:ext cx="1763722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akterie Ikonu, Mikrobiomu Ikonu">
            <a:extLst>
              <a:ext uri="{FF2B5EF4-FFF2-40B4-BE49-F238E27FC236}">
                <a16:creationId xmlns:a16="http://schemas.microsoft.com/office/drawing/2014/main" id="{9A6E1D85-03BE-E47B-F260-73B23BD7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49" y="4935872"/>
            <a:ext cx="1516456" cy="15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B852FD-BCD9-A228-70FC-CD46645B0C1A}"/>
              </a:ext>
            </a:extLst>
          </p:cNvPr>
          <p:cNvSpPr txBox="1"/>
          <p:nvPr/>
        </p:nvSpPr>
        <p:spPr>
          <a:xfrm>
            <a:off x="448523" y="166097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A23D6B-5538-C847-D4F8-E1443833E6AC}"/>
              </a:ext>
            </a:extLst>
          </p:cNvPr>
          <p:cNvSpPr txBox="1"/>
          <p:nvPr/>
        </p:nvSpPr>
        <p:spPr>
          <a:xfrm>
            <a:off x="4493911" y="165041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5D827D-43A6-AFB5-6C4A-B4F0FE367840}"/>
              </a:ext>
            </a:extLst>
          </p:cNvPr>
          <p:cNvSpPr txBox="1"/>
          <p:nvPr/>
        </p:nvSpPr>
        <p:spPr>
          <a:xfrm>
            <a:off x="8159055" y="1648908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3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19DF60D-F8F6-DB97-E0C3-06FF1EBFC13A}"/>
              </a:ext>
            </a:extLst>
          </p:cNvPr>
          <p:cNvSpPr txBox="1"/>
          <p:nvPr/>
        </p:nvSpPr>
        <p:spPr>
          <a:xfrm>
            <a:off x="649264" y="421630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0306656-6DA1-09C8-AA04-E323264F4F77}"/>
              </a:ext>
            </a:extLst>
          </p:cNvPr>
          <p:cNvSpPr txBox="1"/>
          <p:nvPr/>
        </p:nvSpPr>
        <p:spPr>
          <a:xfrm>
            <a:off x="8159055" y="4216301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6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E8B2E4B-ECA4-D867-7A24-63D8625C59A2}"/>
              </a:ext>
            </a:extLst>
          </p:cNvPr>
          <p:cNvSpPr txBox="1"/>
          <p:nvPr/>
        </p:nvSpPr>
        <p:spPr>
          <a:xfrm>
            <a:off x="4547480" y="4216300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5</a:t>
            </a:r>
          </a:p>
        </p:txBody>
      </p:sp>
      <p:pic>
        <p:nvPicPr>
          <p:cNvPr id="8212" name="Picture 20" descr="Kapka, Goo, Zvíře, Zelená, Příroda, Oči">
            <a:extLst>
              <a:ext uri="{FF2B5EF4-FFF2-40B4-BE49-F238E27FC236}">
                <a16:creationId xmlns:a16="http://schemas.microsoft.com/office/drawing/2014/main" id="{2F1FDB59-0490-CFE8-6BE4-FD1BD904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0" y="5634967"/>
            <a:ext cx="111918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Kuchyňský Nůž, Kuchyně, Nůž">
            <a:extLst>
              <a:ext uri="{FF2B5EF4-FFF2-40B4-BE49-F238E27FC236}">
                <a16:creationId xmlns:a16="http://schemas.microsoft.com/office/drawing/2014/main" id="{CFF65FFC-3354-93F6-ACB5-98CCBC8B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317" flipH="1">
            <a:off x="4842108" y="5197297"/>
            <a:ext cx="1556980" cy="15169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Pampeliška, Bylinný, Léčivý, Lék">
            <a:extLst>
              <a:ext uri="{FF2B5EF4-FFF2-40B4-BE49-F238E27FC236}">
                <a16:creationId xmlns:a16="http://schemas.microsoft.com/office/drawing/2014/main" id="{CBCD2AEF-452F-2B28-8CAB-86FCEAD1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5215" y="2256913"/>
            <a:ext cx="1539980" cy="20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Včela, Čmelák, Včelí Med, Hmyz, Miláček">
            <a:extLst>
              <a:ext uri="{FF2B5EF4-FFF2-40B4-BE49-F238E27FC236}">
                <a16:creationId xmlns:a16="http://schemas.microsoft.com/office/drawing/2014/main" id="{272D2A86-558F-56D6-065C-C57AF2C0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5265" y="2517101"/>
            <a:ext cx="479900" cy="6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6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E34C-AA7C-4A25-6474-856F2F89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ostlin, Investovat, Peníze, Mince">
            <a:extLst>
              <a:ext uri="{FF2B5EF4-FFF2-40B4-BE49-F238E27FC236}">
                <a16:creationId xmlns:a16="http://schemas.microsoft.com/office/drawing/2014/main" id="{965DB085-E18A-24F8-4174-7E88E1DAA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5" y="2610015"/>
            <a:ext cx="2409245" cy="16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1E5ED7-59BE-5D86-B686-5B4E3998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80" y="147847"/>
            <a:ext cx="1139604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Rozhodni, zda jde o pohlavní nebo nepohlavní rozmnožování:</a:t>
            </a:r>
          </a:p>
        </p:txBody>
      </p:sp>
      <p:pic>
        <p:nvPicPr>
          <p:cNvPr id="8194" name="Picture 2" descr="Pták, Vejce, Větev, Listy, Hnízdo">
            <a:extLst>
              <a:ext uri="{FF2B5EF4-FFF2-40B4-BE49-F238E27FC236}">
                <a16:creationId xmlns:a16="http://schemas.microsoft.com/office/drawing/2014/main" id="{AB341C85-B9AF-BFFD-D6FE-1B201246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61" y="5243965"/>
            <a:ext cx="1702051" cy="12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3D6DCA-C494-CD7D-E421-26AC08D72CBB}"/>
              </a:ext>
            </a:extLst>
          </p:cNvPr>
          <p:cNvSpPr txBox="1"/>
          <p:nvPr/>
        </p:nvSpPr>
        <p:spPr>
          <a:xfrm>
            <a:off x="838201" y="1690688"/>
            <a:ext cx="329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zahradník uřízl malou větvičku, dal ji do vody, počkal, až pustí kořeny, a poté ji zasadil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D9FF70-B8B2-754A-C81E-D93C50624AFA}"/>
              </a:ext>
            </a:extLst>
          </p:cNvPr>
          <p:cNvSpPr txBox="1"/>
          <p:nvPr/>
        </p:nvSpPr>
        <p:spPr>
          <a:xfrm>
            <a:off x="4872273" y="1690688"/>
            <a:ext cx="293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muž a žena mají miminko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3309AA-7A2D-CD03-9797-7A44799CB7FC}"/>
              </a:ext>
            </a:extLst>
          </p:cNvPr>
          <p:cNvSpPr txBox="1"/>
          <p:nvPr/>
        </p:nvSpPr>
        <p:spPr>
          <a:xfrm>
            <a:off x="8549490" y="1690688"/>
            <a:ext cx="3386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včela přenáší pyl z květu na květ, později se na rostlině vytvoří semínka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10B48D1-E04C-81C4-60B0-C7B08164DDA5}"/>
              </a:ext>
            </a:extLst>
          </p:cNvPr>
          <p:cNvSpPr txBox="1"/>
          <p:nvPr/>
        </p:nvSpPr>
        <p:spPr>
          <a:xfrm>
            <a:off x="1098109" y="4271435"/>
            <a:ext cx="277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holubice naklade vejce a vysedí malá holoubata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EAFF80-CD34-5C99-A199-200A0D1A493C}"/>
              </a:ext>
            </a:extLst>
          </p:cNvPr>
          <p:cNvSpPr txBox="1"/>
          <p:nvPr/>
        </p:nvSpPr>
        <p:spPr>
          <a:xfrm>
            <a:off x="4941494" y="4271435"/>
            <a:ext cx="253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ploštěnka je rozříznuta vedví a obě poloviny dále přežijí a fungují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D7C7A7-DFC4-D53F-A184-A8822AC14E81}"/>
              </a:ext>
            </a:extLst>
          </p:cNvPr>
          <p:cNvSpPr txBox="1"/>
          <p:nvPr/>
        </p:nvSpPr>
        <p:spPr>
          <a:xfrm>
            <a:off x="8549488" y="4271435"/>
            <a:ext cx="3386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jedna bakterie se rozdělí na dvě</a:t>
            </a:r>
          </a:p>
          <a:p>
            <a:endParaRPr lang="cs-CZ" dirty="0"/>
          </a:p>
        </p:txBody>
      </p:sp>
      <p:pic>
        <p:nvPicPr>
          <p:cNvPr id="8200" name="Picture 8" descr="Rodina, Otec, Dítě, Kojenec, Novorozený">
            <a:extLst>
              <a:ext uri="{FF2B5EF4-FFF2-40B4-BE49-F238E27FC236}">
                <a16:creationId xmlns:a16="http://schemas.microsoft.com/office/drawing/2014/main" id="{6F9F3EA9-74EB-D6C2-788A-7F0597B3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05" y="2386227"/>
            <a:ext cx="1763722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akterie Ikonu, Mikrobiomu Ikonu">
            <a:extLst>
              <a:ext uri="{FF2B5EF4-FFF2-40B4-BE49-F238E27FC236}">
                <a16:creationId xmlns:a16="http://schemas.microsoft.com/office/drawing/2014/main" id="{2BD4F890-A77D-91A9-6E3A-D3B922BA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49" y="4935872"/>
            <a:ext cx="1516456" cy="15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35C85F6-9342-290C-AC0F-58E21607D69C}"/>
              </a:ext>
            </a:extLst>
          </p:cNvPr>
          <p:cNvSpPr txBox="1"/>
          <p:nvPr/>
        </p:nvSpPr>
        <p:spPr>
          <a:xfrm>
            <a:off x="448523" y="166097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297E54-2AC7-794A-82A2-A0758373556A}"/>
              </a:ext>
            </a:extLst>
          </p:cNvPr>
          <p:cNvSpPr txBox="1"/>
          <p:nvPr/>
        </p:nvSpPr>
        <p:spPr>
          <a:xfrm>
            <a:off x="4493911" y="165041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EBF5EC8-7BD4-4E86-19C2-969EAFFEF416}"/>
              </a:ext>
            </a:extLst>
          </p:cNvPr>
          <p:cNvSpPr txBox="1"/>
          <p:nvPr/>
        </p:nvSpPr>
        <p:spPr>
          <a:xfrm>
            <a:off x="8159055" y="1648908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3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2961E02-CA15-B218-8A89-F40875E59104}"/>
              </a:ext>
            </a:extLst>
          </p:cNvPr>
          <p:cNvSpPr txBox="1"/>
          <p:nvPr/>
        </p:nvSpPr>
        <p:spPr>
          <a:xfrm>
            <a:off x="649264" y="421630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841C71-44FA-0655-809D-A72E28F9073C}"/>
              </a:ext>
            </a:extLst>
          </p:cNvPr>
          <p:cNvSpPr txBox="1"/>
          <p:nvPr/>
        </p:nvSpPr>
        <p:spPr>
          <a:xfrm>
            <a:off x="8159055" y="4216301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6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C74FB4-D5C8-B8D5-C3B9-68CFB856E6EF}"/>
              </a:ext>
            </a:extLst>
          </p:cNvPr>
          <p:cNvSpPr txBox="1"/>
          <p:nvPr/>
        </p:nvSpPr>
        <p:spPr>
          <a:xfrm>
            <a:off x="4547480" y="4216300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5</a:t>
            </a:r>
          </a:p>
        </p:txBody>
      </p:sp>
      <p:pic>
        <p:nvPicPr>
          <p:cNvPr id="8212" name="Picture 20" descr="Kapka, Goo, Zvíře, Zelená, Příroda, Oči">
            <a:extLst>
              <a:ext uri="{FF2B5EF4-FFF2-40B4-BE49-F238E27FC236}">
                <a16:creationId xmlns:a16="http://schemas.microsoft.com/office/drawing/2014/main" id="{80F5C747-7819-0F6F-C921-0E7F0B6FD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0" y="5634967"/>
            <a:ext cx="111918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Kuchyňský Nůž, Kuchyně, Nůž">
            <a:extLst>
              <a:ext uri="{FF2B5EF4-FFF2-40B4-BE49-F238E27FC236}">
                <a16:creationId xmlns:a16="http://schemas.microsoft.com/office/drawing/2014/main" id="{73917DAF-F5FB-1B1C-A505-4454757A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317" flipH="1">
            <a:off x="4842108" y="5197297"/>
            <a:ext cx="1556980" cy="15169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Pampeliška, Bylinný, Léčivý, Lék">
            <a:extLst>
              <a:ext uri="{FF2B5EF4-FFF2-40B4-BE49-F238E27FC236}">
                <a16:creationId xmlns:a16="http://schemas.microsoft.com/office/drawing/2014/main" id="{DE1ABCCD-202F-B007-49A9-CFDD2312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5215" y="2256913"/>
            <a:ext cx="1539980" cy="20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Včela, Čmelák, Včelí Med, Hmyz, Miláček">
            <a:extLst>
              <a:ext uri="{FF2B5EF4-FFF2-40B4-BE49-F238E27FC236}">
                <a16:creationId xmlns:a16="http://schemas.microsoft.com/office/drawing/2014/main" id="{29A6645C-7BA5-642B-0BFB-1AC5005A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5265" y="2517101"/>
            <a:ext cx="479900" cy="6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AF54DB8-BA1F-7019-4F9E-0666E229C4A1}"/>
              </a:ext>
            </a:extLst>
          </p:cNvPr>
          <p:cNvSpPr txBox="1"/>
          <p:nvPr/>
        </p:nvSpPr>
        <p:spPr>
          <a:xfrm>
            <a:off x="570371" y="1068309"/>
            <a:ext cx="110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Nápověda: rozděl uvedené příklady do dvou skupin (3 vs 3) a rozhodni, u které „potřebuješ pohlaví“ a u které ne</a:t>
            </a:r>
          </a:p>
        </p:txBody>
      </p:sp>
    </p:spTree>
    <p:extLst>
      <p:ext uri="{BB962C8B-B14F-4D97-AF65-F5344CB8AC3E}">
        <p14:creationId xmlns:p14="http://schemas.microsoft.com/office/powerpoint/2010/main" val="117422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8732E-C712-1D8E-7956-7CE9CCD6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ostlin, Investovat, Peníze, Mince">
            <a:extLst>
              <a:ext uri="{FF2B5EF4-FFF2-40B4-BE49-F238E27FC236}">
                <a16:creationId xmlns:a16="http://schemas.microsoft.com/office/drawing/2014/main" id="{202C7957-4044-0A95-9DE2-DAA3B85B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5" y="2610015"/>
            <a:ext cx="2409245" cy="16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7AF667-6DED-A927-06D8-6BBF5EEB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80" y="147847"/>
            <a:ext cx="1139604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Rozhodni, zda jde o pohlavní nebo nepohlavní rozmnožování:</a:t>
            </a:r>
          </a:p>
        </p:txBody>
      </p:sp>
      <p:pic>
        <p:nvPicPr>
          <p:cNvPr id="8194" name="Picture 2" descr="Pták, Vejce, Větev, Listy, Hnízdo">
            <a:extLst>
              <a:ext uri="{FF2B5EF4-FFF2-40B4-BE49-F238E27FC236}">
                <a16:creationId xmlns:a16="http://schemas.microsoft.com/office/drawing/2014/main" id="{BE82F657-FCF4-2369-6062-85202EC4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61" y="5243965"/>
            <a:ext cx="1702051" cy="12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BCA393-2B3F-A9AA-E2F3-A4B206E72E2E}"/>
              </a:ext>
            </a:extLst>
          </p:cNvPr>
          <p:cNvSpPr txBox="1"/>
          <p:nvPr/>
        </p:nvSpPr>
        <p:spPr>
          <a:xfrm>
            <a:off x="838201" y="1690688"/>
            <a:ext cx="329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zahradník uřízl malou větvičku, dal ji do vody, počkal, až pustí kořeny, a poté ji zasadil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A60FEA9-3E4B-43CF-18F9-B7AF6958FFC9}"/>
              </a:ext>
            </a:extLst>
          </p:cNvPr>
          <p:cNvSpPr txBox="1"/>
          <p:nvPr/>
        </p:nvSpPr>
        <p:spPr>
          <a:xfrm>
            <a:off x="4872273" y="1690688"/>
            <a:ext cx="293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muž a žena mají miminko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5893B4-4992-2E1F-A751-BF1227AD1FE4}"/>
              </a:ext>
            </a:extLst>
          </p:cNvPr>
          <p:cNvSpPr txBox="1"/>
          <p:nvPr/>
        </p:nvSpPr>
        <p:spPr>
          <a:xfrm>
            <a:off x="8549490" y="1690688"/>
            <a:ext cx="3386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včela přenáší pyl z květu na květ, později se na rostlině vytvoří semínka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BF69525-3893-A920-D9B7-3C28BFBDE9E4}"/>
              </a:ext>
            </a:extLst>
          </p:cNvPr>
          <p:cNvSpPr txBox="1"/>
          <p:nvPr/>
        </p:nvSpPr>
        <p:spPr>
          <a:xfrm>
            <a:off x="1098109" y="4271435"/>
            <a:ext cx="277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holubice naklade vejce a vysedí malá holoubata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046A591-7DF9-911E-90D6-FA662CC756E3}"/>
              </a:ext>
            </a:extLst>
          </p:cNvPr>
          <p:cNvSpPr txBox="1"/>
          <p:nvPr/>
        </p:nvSpPr>
        <p:spPr>
          <a:xfrm>
            <a:off x="4941494" y="4271435"/>
            <a:ext cx="2534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ploštěnka je rozříznuta vedví a obě poloviny dále přežijí a fungují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03D6F2-B1F5-ACB1-B523-BBA087E583B5}"/>
              </a:ext>
            </a:extLst>
          </p:cNvPr>
          <p:cNvSpPr txBox="1"/>
          <p:nvPr/>
        </p:nvSpPr>
        <p:spPr>
          <a:xfrm>
            <a:off x="8549488" y="4271435"/>
            <a:ext cx="3386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jedna bakterie se rozdělí na dvě</a:t>
            </a:r>
          </a:p>
          <a:p>
            <a:endParaRPr lang="cs-CZ" dirty="0"/>
          </a:p>
        </p:txBody>
      </p:sp>
      <p:pic>
        <p:nvPicPr>
          <p:cNvPr id="8200" name="Picture 8" descr="Rodina, Otec, Dítě, Kojenec, Novorozený">
            <a:extLst>
              <a:ext uri="{FF2B5EF4-FFF2-40B4-BE49-F238E27FC236}">
                <a16:creationId xmlns:a16="http://schemas.microsoft.com/office/drawing/2014/main" id="{9564C903-6A50-8567-DF4D-85E88274E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05" y="2386227"/>
            <a:ext cx="1763722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akterie Ikonu, Mikrobiomu Ikonu">
            <a:extLst>
              <a:ext uri="{FF2B5EF4-FFF2-40B4-BE49-F238E27FC236}">
                <a16:creationId xmlns:a16="http://schemas.microsoft.com/office/drawing/2014/main" id="{752DC081-A1CD-6A0C-0E91-295C6089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49" y="4935872"/>
            <a:ext cx="1516456" cy="15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13801C9-7F90-1C50-CE75-CB3968B49897}"/>
              </a:ext>
            </a:extLst>
          </p:cNvPr>
          <p:cNvSpPr txBox="1"/>
          <p:nvPr/>
        </p:nvSpPr>
        <p:spPr>
          <a:xfrm>
            <a:off x="448523" y="166097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1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278163-B112-8534-4138-532FFBD7C449}"/>
              </a:ext>
            </a:extLst>
          </p:cNvPr>
          <p:cNvSpPr txBox="1"/>
          <p:nvPr/>
        </p:nvSpPr>
        <p:spPr>
          <a:xfrm>
            <a:off x="4493911" y="165041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EF990C-19E2-949A-4D6B-8E7453A12711}"/>
              </a:ext>
            </a:extLst>
          </p:cNvPr>
          <p:cNvSpPr txBox="1"/>
          <p:nvPr/>
        </p:nvSpPr>
        <p:spPr>
          <a:xfrm>
            <a:off x="8159055" y="1648908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3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4DD82AC-8658-93A4-F4E6-3F8E4AF08E0A}"/>
              </a:ext>
            </a:extLst>
          </p:cNvPr>
          <p:cNvSpPr txBox="1"/>
          <p:nvPr/>
        </p:nvSpPr>
        <p:spPr>
          <a:xfrm>
            <a:off x="649264" y="4216302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24F49F-4A15-4C2F-220B-41720391C132}"/>
              </a:ext>
            </a:extLst>
          </p:cNvPr>
          <p:cNvSpPr txBox="1"/>
          <p:nvPr/>
        </p:nvSpPr>
        <p:spPr>
          <a:xfrm>
            <a:off x="8159055" y="4216301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6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C51FD54-0106-21BE-E326-47CF585B19EE}"/>
              </a:ext>
            </a:extLst>
          </p:cNvPr>
          <p:cNvSpPr txBox="1"/>
          <p:nvPr/>
        </p:nvSpPr>
        <p:spPr>
          <a:xfrm>
            <a:off x="4547480" y="4216300"/>
            <a:ext cx="64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5</a:t>
            </a:r>
          </a:p>
        </p:txBody>
      </p:sp>
      <p:pic>
        <p:nvPicPr>
          <p:cNvPr id="8212" name="Picture 20" descr="Kapka, Goo, Zvíře, Zelená, Příroda, Oči">
            <a:extLst>
              <a:ext uri="{FF2B5EF4-FFF2-40B4-BE49-F238E27FC236}">
                <a16:creationId xmlns:a16="http://schemas.microsoft.com/office/drawing/2014/main" id="{78570313-987E-4FD5-1DF9-84F11DB2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40" y="5634967"/>
            <a:ext cx="111918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Kuchyňský Nůž, Kuchyně, Nůž">
            <a:extLst>
              <a:ext uri="{FF2B5EF4-FFF2-40B4-BE49-F238E27FC236}">
                <a16:creationId xmlns:a16="http://schemas.microsoft.com/office/drawing/2014/main" id="{F184DDE8-209D-25DE-0996-BC351A76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317" flipH="1">
            <a:off x="4842108" y="5197297"/>
            <a:ext cx="1556980" cy="15169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Pampeliška, Bylinný, Léčivý, Lék">
            <a:extLst>
              <a:ext uri="{FF2B5EF4-FFF2-40B4-BE49-F238E27FC236}">
                <a16:creationId xmlns:a16="http://schemas.microsoft.com/office/drawing/2014/main" id="{3D884059-1241-EEA8-EA50-A2852421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5215" y="2256913"/>
            <a:ext cx="1539980" cy="20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Včela, Čmelák, Včelí Med, Hmyz, Miláček">
            <a:extLst>
              <a:ext uri="{FF2B5EF4-FFF2-40B4-BE49-F238E27FC236}">
                <a16:creationId xmlns:a16="http://schemas.microsoft.com/office/drawing/2014/main" id="{D12550C1-2FAC-2322-FB40-630B0517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5265" y="2517101"/>
            <a:ext cx="479900" cy="6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6C29113-4FAD-461A-DDBE-862D6D57318B}"/>
              </a:ext>
            </a:extLst>
          </p:cNvPr>
          <p:cNvSpPr txBox="1"/>
          <p:nvPr/>
        </p:nvSpPr>
        <p:spPr>
          <a:xfrm>
            <a:off x="570371" y="1068309"/>
            <a:ext cx="1105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Nápověda: rozděl uvedené příklady do dvou skupin (3 vs 3) a rozhodni, u které „potřebuješ pohlaví“ a u které ne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DF7CA0-F5CB-647A-896D-59F3A88C05ED}"/>
              </a:ext>
            </a:extLst>
          </p:cNvPr>
          <p:cNvSpPr txBox="1"/>
          <p:nvPr/>
        </p:nvSpPr>
        <p:spPr>
          <a:xfrm>
            <a:off x="418721" y="2190939"/>
            <a:ext cx="39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43F053-E1C6-8C42-29E6-A11D7D0BE3A1}"/>
              </a:ext>
            </a:extLst>
          </p:cNvPr>
          <p:cNvSpPr txBox="1"/>
          <p:nvPr/>
        </p:nvSpPr>
        <p:spPr>
          <a:xfrm>
            <a:off x="8145528" y="4683912"/>
            <a:ext cx="39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0B3150F-D8F1-0D2D-9EA6-8372061197E9}"/>
              </a:ext>
            </a:extLst>
          </p:cNvPr>
          <p:cNvSpPr txBox="1"/>
          <p:nvPr/>
        </p:nvSpPr>
        <p:spPr>
          <a:xfrm>
            <a:off x="4506731" y="4706836"/>
            <a:ext cx="39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D6AF09D-D672-018B-A747-35772233B126}"/>
              </a:ext>
            </a:extLst>
          </p:cNvPr>
          <p:cNvSpPr txBox="1"/>
          <p:nvPr/>
        </p:nvSpPr>
        <p:spPr>
          <a:xfrm>
            <a:off x="4459645" y="2162993"/>
            <a:ext cx="39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63C8B5B-17A3-D9FE-9327-4AF3B30BDC4D}"/>
              </a:ext>
            </a:extLst>
          </p:cNvPr>
          <p:cNvSpPr txBox="1"/>
          <p:nvPr/>
        </p:nvSpPr>
        <p:spPr>
          <a:xfrm>
            <a:off x="8142285" y="2112814"/>
            <a:ext cx="39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307DDA6-23D3-848B-7B55-99C60D3D2117}"/>
              </a:ext>
            </a:extLst>
          </p:cNvPr>
          <p:cNvSpPr txBox="1"/>
          <p:nvPr/>
        </p:nvSpPr>
        <p:spPr>
          <a:xfrm>
            <a:off x="642103" y="4765866"/>
            <a:ext cx="39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900569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67AE-8618-7FD1-F8BE-93C45EF6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D4DB3F5-9ED0-15E9-D6CF-DBB3A490484C}"/>
              </a:ext>
            </a:extLst>
          </p:cNvPr>
          <p:cNvSpPr txBox="1"/>
          <p:nvPr/>
        </p:nvSpPr>
        <p:spPr>
          <a:xfrm>
            <a:off x="923453" y="1682369"/>
            <a:ext cx="1013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Pohlavní rozmnožování        /       Nepohlavní rozmnožování</a:t>
            </a:r>
          </a:p>
          <a:p>
            <a:pPr algn="ctr"/>
            <a:endParaRPr lang="cs-CZ" sz="3200" dirty="0"/>
          </a:p>
        </p:txBody>
      </p:sp>
      <p:pic>
        <p:nvPicPr>
          <p:cNvPr id="9220" name="Picture 4" descr="Mužský, 3D Model, Izolovaný, 3D, Modelka">
            <a:extLst>
              <a:ext uri="{FF2B5EF4-FFF2-40B4-BE49-F238E27FC236}">
                <a16:creationId xmlns:a16="http://schemas.microsoft.com/office/drawing/2014/main" id="{9BF66AF6-B440-6559-00E3-4E1A1589E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/>
          <a:stretch/>
        </p:blipFill>
        <p:spPr bwMode="auto">
          <a:xfrm>
            <a:off x="1897455" y="2451301"/>
            <a:ext cx="2620224" cy="21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užský, 3D Model, Izolovaný, 3D, Modelka">
            <a:extLst>
              <a:ext uri="{FF2B5EF4-FFF2-40B4-BE49-F238E27FC236}">
                <a16:creationId xmlns:a16="http://schemas.microsoft.com/office/drawing/2014/main" id="{ABD5A991-BCA7-DF4A-2527-13AADC77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043" y="2715180"/>
            <a:ext cx="1932160" cy="19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užský, 3D Model, Izolovaný, 3D, Modelka">
            <a:extLst>
              <a:ext uri="{FF2B5EF4-FFF2-40B4-BE49-F238E27FC236}">
                <a16:creationId xmlns:a16="http://schemas.microsoft.com/office/drawing/2014/main" id="{9A0D0ED0-5766-7E69-0CDB-BEE2B55F8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26500"/>
          <a:stretch/>
        </p:blipFill>
        <p:spPr bwMode="auto">
          <a:xfrm>
            <a:off x="7669794" y="2760509"/>
            <a:ext cx="1073590" cy="18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FBB82EF-7B4F-A157-FAF1-E2EF50A8DE2E}"/>
              </a:ext>
            </a:extLst>
          </p:cNvPr>
          <p:cNvSpPr txBox="1"/>
          <p:nvPr/>
        </p:nvSpPr>
        <p:spPr>
          <a:xfrm>
            <a:off x="1122630" y="4787714"/>
            <a:ext cx="4581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U pohlavního rozmnožování jsou </a:t>
            </a:r>
            <a:r>
              <a:rPr lang="cs-CZ" sz="2000" b="1" dirty="0"/>
              <a:t>dva organismy, resp. dvě různé pohlavní buňky</a:t>
            </a:r>
            <a:r>
              <a:rPr lang="cs-CZ" sz="2000" dirty="0"/>
              <a:t>, které se spojí (např. vajíčko a spermie, pyl a vaječná buňka).</a:t>
            </a:r>
          </a:p>
          <a:p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51E4DA-6952-3C71-25C7-C3B44E4CF816}"/>
              </a:ext>
            </a:extLst>
          </p:cNvPr>
          <p:cNvSpPr txBox="1"/>
          <p:nvPr/>
        </p:nvSpPr>
        <p:spPr>
          <a:xfrm>
            <a:off x="6735777" y="4787714"/>
            <a:ext cx="4796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U nepohlavního </a:t>
            </a:r>
            <a:r>
              <a:rPr lang="cs-CZ" sz="2000" b="1" dirty="0"/>
              <a:t>stačí jeden organismus </a:t>
            </a:r>
            <a:r>
              <a:rPr lang="cs-CZ" sz="2000" dirty="0"/>
              <a:t>– z toho se oddělí, nebo vyroste část a ta začne žít samostatně.</a:t>
            </a:r>
          </a:p>
          <a:p>
            <a:endParaRPr lang="cs-CZ" sz="20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D2A61D5-9D5F-730B-5643-AB3AE5C0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98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Co jsme zjistili? Jaký je mezi nimi rozdíl?</a:t>
            </a:r>
          </a:p>
        </p:txBody>
      </p:sp>
    </p:spTree>
    <p:extLst>
      <p:ext uri="{BB962C8B-B14F-4D97-AF65-F5344CB8AC3E}">
        <p14:creationId xmlns:p14="http://schemas.microsoft.com/office/powerpoint/2010/main" val="4079631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domácnost, květináč, osoba, sukulent&#10;&#10;Popis byl vytvořen automaticky">
            <a:extLst>
              <a:ext uri="{FF2B5EF4-FFF2-40B4-BE49-F238E27FC236}">
                <a16:creationId xmlns:a16="http://schemas.microsoft.com/office/drawing/2014/main" id="{EA41AFBE-0A4A-0C10-DBEE-840A5E446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r="17133" b="3612"/>
          <a:stretch/>
        </p:blipFill>
        <p:spPr>
          <a:xfrm rot="5400000">
            <a:off x="6506925" y="3515467"/>
            <a:ext cx="3254822" cy="30313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C8B279-FA8A-FB2B-A01D-28D43046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PAMATUJ SI: </a:t>
            </a:r>
            <a:r>
              <a:rPr lang="cs-CZ" dirty="0"/>
              <a:t>Rozmnožování dle dědičnosti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57007B-FD32-1978-76D9-DCA687244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475" y="1553036"/>
            <a:ext cx="5600700" cy="4486275"/>
          </a:xfrm>
        </p:spPr>
        <p:txBody>
          <a:bodyPr>
            <a:normAutofit/>
          </a:bodyPr>
          <a:lstStyle/>
          <a:p>
            <a:r>
              <a:rPr lang="cs-CZ" dirty="0"/>
              <a:t>pohlavní rozmnožování vytváří jedinečné kombinace rodičovské dědičné informace (potomek je podobný, ale od rodiče se liší)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7968B0-A6D7-7B8A-D5CF-3EB118146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7475" y="1553036"/>
            <a:ext cx="5181600" cy="4486275"/>
          </a:xfrm>
        </p:spPr>
        <p:txBody>
          <a:bodyPr/>
          <a:lstStyle/>
          <a:p>
            <a:r>
              <a:rPr lang="cs-CZ" dirty="0"/>
              <a:t>při nepohlavním rozmnožování vzniká kopie celé genetické informace (potomek a rodič jsou jedno a totéž = klon)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zelené, dřevěné, interiér, podlaha&#10;&#10;Popis byl vytvořen automaticky">
            <a:extLst>
              <a:ext uri="{FF2B5EF4-FFF2-40B4-BE49-F238E27FC236}">
                <a16:creationId xmlns:a16="http://schemas.microsoft.com/office/drawing/2014/main" id="{EE684315-9399-4907-79D5-4DD19427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27510" r="24618" b="26792"/>
          <a:stretch/>
        </p:blipFill>
        <p:spPr>
          <a:xfrm rot="5400000">
            <a:off x="8895503" y="3950039"/>
            <a:ext cx="3254825" cy="2153997"/>
          </a:xfrm>
          <a:prstGeom prst="rect">
            <a:avLst/>
          </a:prstGeom>
        </p:spPr>
      </p:pic>
      <p:pic>
        <p:nvPicPr>
          <p:cNvPr id="5" name="Picture 2" descr="Kočky, Koťata, Matka, Kitty, Dítě, Zvíře">
            <a:extLst>
              <a:ext uri="{FF2B5EF4-FFF2-40B4-BE49-F238E27FC236}">
                <a16:creationId xmlns:a16="http://schemas.microsoft.com/office/drawing/2014/main" id="{1BB4B3B6-24DB-4F21-149D-0D211A6B7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9" r="10322"/>
          <a:stretch/>
        </p:blipFill>
        <p:spPr bwMode="auto">
          <a:xfrm>
            <a:off x="1238864" y="3409455"/>
            <a:ext cx="4392254" cy="32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11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Jahoda, Sazenice, Zelená">
            <a:extLst>
              <a:ext uri="{FF2B5EF4-FFF2-40B4-BE49-F238E27FC236}">
                <a16:creationId xmlns:a16="http://schemas.microsoft.com/office/drawing/2014/main" id="{04C0C0FD-E952-7B98-0CC4-2C343F9A1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3" r="1519"/>
          <a:stretch/>
        </p:blipFill>
        <p:spPr bwMode="auto">
          <a:xfrm>
            <a:off x="6613460" y="2708900"/>
            <a:ext cx="4565790" cy="35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6DD5CAC-E4A2-2423-759B-8CFEDD2A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Jak se budou potomci lišit od rodičů?</a:t>
            </a:r>
          </a:p>
        </p:txBody>
      </p:sp>
      <p:pic>
        <p:nvPicPr>
          <p:cNvPr id="5122" name="Picture 2" descr="Rodina, Milovat, Venku, Žena, Muž">
            <a:extLst>
              <a:ext uri="{FF2B5EF4-FFF2-40B4-BE49-F238E27FC236}">
                <a16:creationId xmlns:a16="http://schemas.microsoft.com/office/drawing/2014/main" id="{AD4ED0D0-2CBF-CEC2-679E-AEB992C49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5324" r="24153" b="7388"/>
          <a:stretch/>
        </p:blipFill>
        <p:spPr bwMode="auto">
          <a:xfrm>
            <a:off x="1231834" y="2708900"/>
            <a:ext cx="3659642" cy="37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hoda, Ovoce, Červené, Jídlo, Báječný">
            <a:extLst>
              <a:ext uri="{FF2B5EF4-FFF2-40B4-BE49-F238E27FC236}">
                <a16:creationId xmlns:a16="http://schemas.microsoft.com/office/drawing/2014/main" id="{4E40C9EB-2E9B-6360-AFB4-382B89C3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9" b="98750" l="8066" r="89796">
                        <a14:foregroundMark x1="25170" y1="85000" x2="48785" y2="98750"/>
                        <a14:foregroundMark x1="48785" y1="98750" x2="34694" y2="81328"/>
                        <a14:foregroundMark x1="34694" y1="81328" x2="28183" y2="85703"/>
                        <a14:foregroundMark x1="10010" y1="35234" x2="8163" y2="53828"/>
                        <a14:foregroundMark x1="8163" y1="53828" x2="11079" y2="35000"/>
                        <a14:foregroundMark x1="11079" y1="35000" x2="10398" y2="34141"/>
                        <a14:foregroundMark x1="23421" y1="14609" x2="25170" y2="15000"/>
                        <a14:foregroundMark x1="24295" y1="13281" x2="32945" y2="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329" y="4496531"/>
            <a:ext cx="1604931" cy="19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4B57C9D-7AC6-41F4-C9F2-94A8185EC1FD}"/>
              </a:ext>
            </a:extLst>
          </p:cNvPr>
          <p:cNvSpPr txBox="1"/>
          <p:nvPr/>
        </p:nvSpPr>
        <p:spPr>
          <a:xfrm>
            <a:off x="6613459" y="1749696"/>
            <a:ext cx="505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Jahodník tvoří šlahouny, které umí zakořenit a vytvoří se na nich nová rostlinka.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A69FFC1-9D8B-53BE-6C9C-E3C0FAEA202E}"/>
              </a:ext>
            </a:extLst>
          </p:cNvPr>
          <p:cNvSpPr txBox="1"/>
          <p:nvPr/>
        </p:nvSpPr>
        <p:spPr>
          <a:xfrm>
            <a:off x="762000" y="1749695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Jeden z partnerů porodí dítě, které si společně vyrobili (díky činnosti známé jako sex).</a:t>
            </a:r>
          </a:p>
        </p:txBody>
      </p:sp>
    </p:spTree>
    <p:extLst>
      <p:ext uri="{BB962C8B-B14F-4D97-AF65-F5344CB8AC3E}">
        <p14:creationId xmlns:p14="http://schemas.microsoft.com/office/powerpoint/2010/main" val="281868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Rajče, Rajčata, Vícebarevný">
            <a:extLst>
              <a:ext uri="{FF2B5EF4-FFF2-40B4-BE49-F238E27FC236}">
                <a16:creationId xmlns:a16="http://schemas.microsoft.com/office/drawing/2014/main" id="{175C58AA-95F4-F3BF-74BF-9DC57342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16" y="3856800"/>
            <a:ext cx="4009779" cy="26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rkve, Odrůda, Zelenina, Vegetarián">
            <a:extLst>
              <a:ext uri="{FF2B5EF4-FFF2-40B4-BE49-F238E27FC236}">
                <a16:creationId xmlns:a16="http://schemas.microsoft.com/office/drawing/2014/main" id="{EB88FE6C-E37E-B47C-D6A1-FCA9D2466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b="5152"/>
          <a:stretch/>
        </p:blipFill>
        <p:spPr bwMode="auto">
          <a:xfrm rot="16200000">
            <a:off x="8448361" y="-110459"/>
            <a:ext cx="2794675" cy="37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ekin, Kuře, Slepice, Pták, Bantam">
            <a:extLst>
              <a:ext uri="{FF2B5EF4-FFF2-40B4-BE49-F238E27FC236}">
                <a16:creationId xmlns:a16="http://schemas.microsoft.com/office/drawing/2014/main" id="{DA644834-2CE9-3DB4-7D44-4DD57D9A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87" y="4186051"/>
            <a:ext cx="3660321" cy="243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3A1B79-1E67-0491-B320-EF6BA85A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je to dobré?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AED46E-BD04-3C1B-5911-DD1075C1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9725"/>
            <a:ext cx="6253066" cy="4567238"/>
          </a:xfrm>
        </p:spPr>
        <p:txBody>
          <a:bodyPr/>
          <a:lstStyle/>
          <a:p>
            <a:r>
              <a:rPr lang="cs-CZ" dirty="0"/>
              <a:t>Pohlavní vs nepohlavní rozmnožování </a:t>
            </a:r>
          </a:p>
          <a:p>
            <a:r>
              <a:rPr lang="cs-CZ" dirty="0"/>
              <a:t>Kdy je výhodná která varianta?</a:t>
            </a:r>
          </a:p>
          <a:p>
            <a:r>
              <a:rPr lang="cs-CZ" dirty="0"/>
              <a:t>Vymysli příklady jejich praktického využití v zemědělství… </a:t>
            </a:r>
          </a:p>
        </p:txBody>
      </p:sp>
      <p:pic>
        <p:nvPicPr>
          <p:cNvPr id="6146" name="Picture 2" descr="Kozy, Dítě, Mladé Kozy, Domácí Koza">
            <a:extLst>
              <a:ext uri="{FF2B5EF4-FFF2-40B4-BE49-F238E27FC236}">
                <a16:creationId xmlns:a16="http://schemas.microsoft.com/office/drawing/2014/main" id="{6F0D587A-5993-D8EC-B816-E195CAF1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91" y="3420236"/>
            <a:ext cx="3660321" cy="275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Růžový, Růže, Květ, Zahrada, Příroda">
            <a:extLst>
              <a:ext uri="{FF2B5EF4-FFF2-40B4-BE49-F238E27FC236}">
                <a16:creationId xmlns:a16="http://schemas.microsoft.com/office/drawing/2014/main" id="{2E4F6EAD-3996-C4C3-10AB-A5361F50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5909">
            <a:off x="9797269" y="-615736"/>
            <a:ext cx="2641005" cy="23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ůže, Bílý, Květ, Rostlin, Zahrada">
            <a:extLst>
              <a:ext uri="{FF2B5EF4-FFF2-40B4-BE49-F238E27FC236}">
                <a16:creationId xmlns:a16="http://schemas.microsoft.com/office/drawing/2014/main" id="{42ED5D1E-8F0E-3616-4C7F-3CED30C37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17852"/>
          <a:stretch/>
        </p:blipFill>
        <p:spPr bwMode="auto">
          <a:xfrm rot="19744522">
            <a:off x="4967394" y="-620748"/>
            <a:ext cx="3596847" cy="237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ůže, Růže Květina, Zastavit">
            <a:extLst>
              <a:ext uri="{FF2B5EF4-FFF2-40B4-BE49-F238E27FC236}">
                <a16:creationId xmlns:a16="http://schemas.microsoft.com/office/drawing/2014/main" id="{98088F21-C6B8-8C10-BF55-01D760370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23"/>
          <a:stretch/>
        </p:blipFill>
        <p:spPr bwMode="auto">
          <a:xfrm rot="11056520">
            <a:off x="7388018" y="-418589"/>
            <a:ext cx="2751552" cy="225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8E6341-BFEF-8141-4D95-AE99423E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v praxi: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4D46EA9-B412-8D23-6675-17175B72B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Pohlavní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0B2C632-3BC4-4EDD-1FA9-A3B8821793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můžu šlechtit nové varianty druhu (větší plody, jiné barvy květin, melouny bez semen)</a:t>
            </a:r>
          </a:p>
          <a:p>
            <a:r>
              <a:rPr lang="cs-CZ" dirty="0"/>
              <a:t>menší náchylnost k parazitům a nemocím (když jsou všichni </a:t>
            </a:r>
            <a:r>
              <a:rPr lang="cs-CZ" dirty="0" err="1"/>
              <a:t>kloni</a:t>
            </a:r>
            <a:r>
              <a:rPr lang="cs-CZ" dirty="0"/>
              <a:t>, parazitovi stačí najít jeden způsob útoku a dostane všechny)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2760E5B-4072-9984-7587-166D87A56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4E10AF1-EE3D-6A62-8EFD-FA2D11088EF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/>
              <a:t>zachování vlastností rodiče (nová rostlinka bude stejná)</a:t>
            </a:r>
          </a:p>
          <a:p>
            <a:r>
              <a:rPr lang="cs-CZ" dirty="0"/>
              <a:t>rostliny rozmnožím i bez semen (zakořením list atd.), ale koza z jedné nohy nevyroste </a:t>
            </a:r>
          </a:p>
          <a:p>
            <a:r>
              <a:rPr lang="cs-CZ" dirty="0"/>
              <a:t>nepotřebuju samce a samici, stačí mi jeden (z jednoho kusu můžu rychle vypěstovat víc)</a:t>
            </a:r>
          </a:p>
        </p:txBody>
      </p:sp>
      <p:pic>
        <p:nvPicPr>
          <p:cNvPr id="10242" name="Picture 2" descr="Růže, Květ, Okvětní Lístky, Bílá Růže">
            <a:extLst>
              <a:ext uri="{FF2B5EF4-FFF2-40B4-BE49-F238E27FC236}">
                <a16:creationId xmlns:a16="http://schemas.microsoft.com/office/drawing/2014/main" id="{3AF783F6-72FC-D9BE-8638-4A92A649D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542" y="283431"/>
            <a:ext cx="225907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Květ, Růže, Bílý, Miláček, Květinový">
            <a:extLst>
              <a:ext uri="{FF2B5EF4-FFF2-40B4-BE49-F238E27FC236}">
                <a16:creationId xmlns:a16="http://schemas.microsoft.com/office/drawing/2014/main" id="{5AC163DB-83A3-39C7-6576-3A990AB2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386" y="880789"/>
            <a:ext cx="2043242" cy="21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50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3B4D450-8D57-A7D2-F22C-B97C09B7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Nekonečná zásoba bylinek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16E7649-C34F-3F08-19DA-D2F8E8D9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7077" cy="4351338"/>
          </a:xfrm>
        </p:spPr>
        <p:txBody>
          <a:bodyPr>
            <a:normAutofit/>
          </a:bodyPr>
          <a:lstStyle/>
          <a:p>
            <a:r>
              <a:rPr lang="cs-CZ" dirty="0"/>
              <a:t>Pokud si vaši rodiče občas koupí nějakou bylinku z obchodu, asi jste už zjistili, že velmi rychle umřou…</a:t>
            </a:r>
          </a:p>
          <a:p>
            <a:r>
              <a:rPr lang="cs-CZ" dirty="0"/>
              <a:t>Vina je často špatná zemina a příliš mnoho rostlinek v jednom květináči.</a:t>
            </a:r>
          </a:p>
          <a:p>
            <a:r>
              <a:rPr lang="cs-CZ" dirty="0"/>
              <a:t>Druhy jako máta, bazalka, rozmarýn a další můžete množit řízky, které dáte do vody zakořenit.</a:t>
            </a:r>
          </a:p>
          <a:p>
            <a:r>
              <a:rPr lang="cs-CZ" dirty="0"/>
              <a:t>Pak stačí zasadit po jedné do lepšího květináče s pořádnou hlínou.</a:t>
            </a:r>
          </a:p>
        </p:txBody>
      </p:sp>
      <p:pic>
        <p:nvPicPr>
          <p:cNvPr id="9226" name="Picture 10" descr="Chryzantéma, Propagace">
            <a:extLst>
              <a:ext uri="{FF2B5EF4-FFF2-40B4-BE49-F238E27FC236}">
                <a16:creationId xmlns:a16="http://schemas.microsoft.com/office/drawing/2014/main" id="{31409BBE-4151-C79D-78BF-38B3DED83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r="15354"/>
          <a:stretch/>
        </p:blipFill>
        <p:spPr bwMode="auto">
          <a:xfrm>
            <a:off x="7343775" y="1690688"/>
            <a:ext cx="453985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Máta, Máta Peprná, Zelená, Zdraví">
            <a:extLst>
              <a:ext uri="{FF2B5EF4-FFF2-40B4-BE49-F238E27FC236}">
                <a16:creationId xmlns:a16="http://schemas.microsoft.com/office/drawing/2014/main" id="{A4B1796A-72C3-A156-E6DB-8FA6AD4F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5" y="-143671"/>
            <a:ext cx="3484565" cy="34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9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5363D-896A-478C-8A44-0F0D677C9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6441"/>
            <a:ext cx="9144000" cy="1104789"/>
          </a:xfrm>
        </p:spPr>
        <p:txBody>
          <a:bodyPr/>
          <a:lstStyle/>
          <a:p>
            <a:r>
              <a:rPr lang="cs-CZ" dirty="0"/>
              <a:t>Co je vůbec dědičnost?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9190D79-39EE-3CE9-07FF-47F35B70D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72426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dirty="0"/>
              <a:t>Vymysli různé příklady toho, co jsi ty zdědil od rodičů…</a:t>
            </a:r>
          </a:p>
        </p:txBody>
      </p:sp>
      <p:pic>
        <p:nvPicPr>
          <p:cNvPr id="7170" name="Picture 2" descr="Chlapec, Dítě, Komické Postavy, Táto">
            <a:extLst>
              <a:ext uri="{FF2B5EF4-FFF2-40B4-BE49-F238E27FC236}">
                <a16:creationId xmlns:a16="http://schemas.microsoft.com/office/drawing/2014/main" id="{65443F4C-B6B5-3CD0-ADBA-A5471A53F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111">
            <a:off x="3890703" y="2968494"/>
            <a:ext cx="4410594" cy="326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841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ABD27D5E-8BF0-119D-991A-51C6A965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Vymřou nám banány?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F1A284B-A142-1368-F497-9512BA583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29425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Banánovníky se rozmnožují nepohlavně (pěstované odrůdy nemají semena, divoké ano).</a:t>
            </a:r>
          </a:p>
          <a:p>
            <a:r>
              <a:rPr lang="cs-CZ" dirty="0"/>
              <a:t>Dlouhodobě jejich plantáže sužují pravidelné epidemie plísňových onemocnění (= napadení houbou).</a:t>
            </a:r>
          </a:p>
          <a:p>
            <a:r>
              <a:rPr lang="cs-CZ" dirty="0"/>
              <a:t>Jelikož jsou banány klony a rozdíly mezi nimi jsou pouze minimální (náhodné mutace = změny v genetické informaci), nemoci se snadno šíří.</a:t>
            </a:r>
          </a:p>
          <a:p>
            <a:r>
              <a:rPr lang="cs-CZ" dirty="0"/>
              <a:t>Pokud najde houba způsob, jak banán napadnout, je velká šance, že další banán bude napadnutelný stejným postupem.</a:t>
            </a:r>
          </a:p>
          <a:p>
            <a:r>
              <a:rPr lang="cs-CZ" dirty="0"/>
              <a:t>Zatím ale žádná nemoc nebyla tak úspěšná, že by nejčastěji pěstované odrůdy vyhubila.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E602316-CEB1-8757-545B-F337027DD4FF}"/>
              </a:ext>
            </a:extLst>
          </p:cNvPr>
          <p:cNvSpPr txBox="1"/>
          <p:nvPr/>
        </p:nvSpPr>
        <p:spPr>
          <a:xfrm>
            <a:off x="838200" y="6324600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2"/>
              </a:rPr>
              <a:t>https://www.idnes.cz/technet/veda/banany-banan-nemoc-cavendish-tr4-houba-choroba-gmo.A190829_192230_veda_mla</a:t>
            </a:r>
            <a:r>
              <a:rPr lang="cs-CZ" sz="1400" dirty="0"/>
              <a:t> </a:t>
            </a:r>
          </a:p>
        </p:txBody>
      </p:sp>
      <p:pic>
        <p:nvPicPr>
          <p:cNvPr id="8194" name="Picture 2" descr="Banán, Strom, Rostlin, Tropický, Děsivý">
            <a:extLst>
              <a:ext uri="{FF2B5EF4-FFF2-40B4-BE49-F238E27FC236}">
                <a16:creationId xmlns:a16="http://schemas.microsoft.com/office/drawing/2014/main" id="{10F7A833-DF5A-BAB9-6D7E-C4C103DF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4" y="476250"/>
            <a:ext cx="3694514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31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4BA75-FAE1-159A-6779-C3EED140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Zdroje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2158A0-E523-C391-E79F-4C71EF275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9188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Všechny obrázky pochází z Pixabay.com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Fotky vegetativně se množícího sukulentu pořídila Markéta Klimešová, dostupné na </a:t>
            </a:r>
            <a:r>
              <a:rPr lang="cs-CZ" dirty="0" err="1"/>
              <a:t>Wikimedia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https://commons.wikimedia.org/wiki/File:Crassulaceae_asexual_reproduction,_propagation_from_leaf_(detail).jpg</a:t>
            </a:r>
            <a:r>
              <a:rPr lang="cs-CZ" dirty="0"/>
              <a:t>  </a:t>
            </a:r>
            <a:br>
              <a:rPr lang="cs-CZ" dirty="0"/>
            </a:br>
            <a:r>
              <a:rPr lang="cs-CZ" dirty="0">
                <a:hlinkClick r:id="rId3"/>
              </a:rPr>
              <a:t>https://commons.wikimedia.org/wiki/File:Crassulaceae_asexual_reproduction,_propagation_from_leaf_(whole_flower).jpg</a:t>
            </a:r>
            <a:r>
              <a:rPr lang="cs-CZ" dirty="0"/>
              <a:t> </a:t>
            </a:r>
          </a:p>
        </p:txBody>
      </p:sp>
      <p:pic>
        <p:nvPicPr>
          <p:cNvPr id="1026" name="Picture 2" descr="Pixabay, Logo, Psaní, Nápis">
            <a:extLst>
              <a:ext uri="{FF2B5EF4-FFF2-40B4-BE49-F238E27FC236}">
                <a16:creationId xmlns:a16="http://schemas.microsoft.com/office/drawing/2014/main" id="{905BDFAA-01AF-2F10-A533-8CD746FE8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7" b="35760"/>
          <a:stretch/>
        </p:blipFill>
        <p:spPr bwMode="auto">
          <a:xfrm>
            <a:off x="924127" y="4787440"/>
            <a:ext cx="2311940" cy="6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77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líce, Anatomie, Tělo, Kouření, Biologie">
            <a:extLst>
              <a:ext uri="{FF2B5EF4-FFF2-40B4-BE49-F238E27FC236}">
                <a16:creationId xmlns:a16="http://schemas.microsoft.com/office/drawing/2014/main" id="{0809CE46-EF90-9E0E-A784-22BA0D5D2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10496" r="7162" b="3018"/>
          <a:stretch/>
        </p:blipFill>
        <p:spPr bwMode="auto">
          <a:xfrm>
            <a:off x="7026775" y="306943"/>
            <a:ext cx="2608595" cy="2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2A5EE1E-FFF1-5721-6798-CCD57B7B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Zdědili jsme třeba…</a:t>
            </a:r>
          </a:p>
        </p:txBody>
      </p:sp>
      <p:pic>
        <p:nvPicPr>
          <p:cNvPr id="1026" name="Picture 2" descr="Oko, Duhovka, Pohled, Řasy, Vidět">
            <a:extLst>
              <a:ext uri="{FF2B5EF4-FFF2-40B4-BE49-F238E27FC236}">
                <a16:creationId xmlns:a16="http://schemas.microsoft.com/office/drawing/2014/main" id="{8E333728-0FC0-E48B-AC17-4E020108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" y="333931"/>
            <a:ext cx="3576119" cy="25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st, Nohy Kost, Stehenní Kost, Člověk">
            <a:extLst>
              <a:ext uri="{FF2B5EF4-FFF2-40B4-BE49-F238E27FC236}">
                <a16:creationId xmlns:a16="http://schemas.microsoft.com/office/drawing/2014/main" id="{AC593B36-E3C8-9811-DD8B-E982791A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03" y="2676247"/>
            <a:ext cx="1886228" cy="37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zek, Člověk, Anatomie, Tělo">
            <a:extLst>
              <a:ext uri="{FF2B5EF4-FFF2-40B4-BE49-F238E27FC236}">
                <a16:creationId xmlns:a16="http://schemas.microsoft.com/office/drawing/2014/main" id="{FA69881F-1D0A-8663-F039-E652E385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29" y="4754862"/>
            <a:ext cx="1761678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dské Tělo, Oběhový Systém, Oběh">
            <a:extLst>
              <a:ext uri="{FF2B5EF4-FFF2-40B4-BE49-F238E27FC236}">
                <a16:creationId xmlns:a16="http://schemas.microsoft.com/office/drawing/2014/main" id="{8AF98169-10CE-B616-B019-2FC55926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77" y="541318"/>
            <a:ext cx="2953693" cy="59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odidlo, Chodidla, Kotník, Kůže, Péče">
            <a:extLst>
              <a:ext uri="{FF2B5EF4-FFF2-40B4-BE49-F238E27FC236}">
                <a16:creationId xmlns:a16="http://schemas.microsoft.com/office/drawing/2014/main" id="{202C454D-4C20-D0EC-96F8-BB30E7E8C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1"/>
          <a:stretch/>
        </p:blipFill>
        <p:spPr bwMode="auto">
          <a:xfrm>
            <a:off x="1524523" y="4487447"/>
            <a:ext cx="1508039" cy="20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ělo, Přední Končetina, Gesto, Ruka">
            <a:extLst>
              <a:ext uri="{FF2B5EF4-FFF2-40B4-BE49-F238E27FC236}">
                <a16:creationId xmlns:a16="http://schemas.microsoft.com/office/drawing/2014/main" id="{5AC67CAD-688E-008B-2E1A-ECA3EA801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31"/>
          <a:stretch/>
        </p:blipFill>
        <p:spPr bwMode="auto">
          <a:xfrm>
            <a:off x="4907698" y="635576"/>
            <a:ext cx="1683226" cy="22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ozek, Neuron, Nervy, Buňka, Věda">
            <a:extLst>
              <a:ext uri="{FF2B5EF4-FFF2-40B4-BE49-F238E27FC236}">
                <a16:creationId xmlns:a16="http://schemas.microsoft.com/office/drawing/2014/main" id="{069E0FDC-C5AB-962B-38A5-8CCE754F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2772">
            <a:off x="1423191" y="2531022"/>
            <a:ext cx="2674533" cy="13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2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2521-2ACF-F201-C0B3-B7EB51351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líce, Anatomie, Tělo, Kouření, Biologie">
            <a:extLst>
              <a:ext uri="{FF2B5EF4-FFF2-40B4-BE49-F238E27FC236}">
                <a16:creationId xmlns:a16="http://schemas.microsoft.com/office/drawing/2014/main" id="{DD03FA27-897D-4246-2D0F-2ACD63B76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10496" r="7162" b="3018"/>
          <a:stretch/>
        </p:blipFill>
        <p:spPr bwMode="auto">
          <a:xfrm>
            <a:off x="7026775" y="306943"/>
            <a:ext cx="2608595" cy="27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70D2CEA-2302-DC76-DCB2-B30D2A08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340" y="3339213"/>
            <a:ext cx="9180213" cy="90096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Co všechno dědíme?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78EC64D-372B-9D54-76BC-6BFBA301A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2561" y="4237022"/>
            <a:ext cx="5492968" cy="1861682"/>
          </a:xfrm>
        </p:spPr>
        <p:txBody>
          <a:bodyPr>
            <a:normAutofit/>
          </a:bodyPr>
          <a:lstStyle/>
          <a:p>
            <a:pPr algn="ctr"/>
            <a:r>
              <a:rPr lang="cs-CZ" sz="2000" i="1" dirty="0"/>
              <a:t>Většinou si lidé vybaví barvu očí, vlasů a nějakou nemoc. Dědíme toho ale mnohem více! </a:t>
            </a:r>
          </a:p>
          <a:p>
            <a:pPr algn="ctr"/>
            <a:r>
              <a:rPr lang="cs-CZ" sz="2000" i="1" dirty="0"/>
              <a:t>To, že vypadáme a fungujeme jako lidé a ne jako ptáci, kytky nebo brouci, je díky dědičnosti…</a:t>
            </a:r>
          </a:p>
        </p:txBody>
      </p:sp>
      <p:pic>
        <p:nvPicPr>
          <p:cNvPr id="1026" name="Picture 2" descr="Oko, Duhovka, Pohled, Řasy, Vidět">
            <a:extLst>
              <a:ext uri="{FF2B5EF4-FFF2-40B4-BE49-F238E27FC236}">
                <a16:creationId xmlns:a16="http://schemas.microsoft.com/office/drawing/2014/main" id="{3B6C1880-E54B-A1DA-8EE5-B5A814C7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" y="333931"/>
            <a:ext cx="3576119" cy="25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st, Nohy Kost, Stehenní Kost, Člověk">
            <a:extLst>
              <a:ext uri="{FF2B5EF4-FFF2-40B4-BE49-F238E27FC236}">
                <a16:creationId xmlns:a16="http://schemas.microsoft.com/office/drawing/2014/main" id="{B066C8A6-A377-AC01-F360-ED2FB9C8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03" y="2676247"/>
            <a:ext cx="1886228" cy="37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dské Tělo, Oběhový Systém, Oběh">
            <a:extLst>
              <a:ext uri="{FF2B5EF4-FFF2-40B4-BE49-F238E27FC236}">
                <a16:creationId xmlns:a16="http://schemas.microsoft.com/office/drawing/2014/main" id="{AE9C9721-EB0D-DEDA-EAE8-2B02CEF0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77" y="541318"/>
            <a:ext cx="2953693" cy="59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odidlo, Chodidla, Kotník, Kůže, Péče">
            <a:extLst>
              <a:ext uri="{FF2B5EF4-FFF2-40B4-BE49-F238E27FC236}">
                <a16:creationId xmlns:a16="http://schemas.microsoft.com/office/drawing/2014/main" id="{72937ACC-0A04-EE61-1C3F-39B6947B3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1"/>
          <a:stretch/>
        </p:blipFill>
        <p:spPr bwMode="auto">
          <a:xfrm>
            <a:off x="1524523" y="4487447"/>
            <a:ext cx="1508039" cy="20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ělo, Přední Končetina, Gesto, Ruka">
            <a:extLst>
              <a:ext uri="{FF2B5EF4-FFF2-40B4-BE49-F238E27FC236}">
                <a16:creationId xmlns:a16="http://schemas.microsoft.com/office/drawing/2014/main" id="{196FD5A8-CA85-0A00-F439-89B75D46B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31"/>
          <a:stretch/>
        </p:blipFill>
        <p:spPr bwMode="auto">
          <a:xfrm>
            <a:off x="4907698" y="635576"/>
            <a:ext cx="1683226" cy="22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Mozek, Člověk, Anatomie, Tělo">
            <a:extLst>
              <a:ext uri="{FF2B5EF4-FFF2-40B4-BE49-F238E27FC236}">
                <a16:creationId xmlns:a16="http://schemas.microsoft.com/office/drawing/2014/main" id="{613B1A43-78A2-93E8-A60A-25DA83C3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529" y="4754862"/>
            <a:ext cx="1761678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ozek, Neuron, Nervy, Buňka, Věda">
            <a:extLst>
              <a:ext uri="{FF2B5EF4-FFF2-40B4-BE49-F238E27FC236}">
                <a16:creationId xmlns:a16="http://schemas.microsoft.com/office/drawing/2014/main" id="{830856FD-1186-782A-DB36-8BFBAEAB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2772">
            <a:off x="1423191" y="2531022"/>
            <a:ext cx="2674533" cy="13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9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udební Noty, Mávat, Hudba, Abstrakt">
            <a:extLst>
              <a:ext uri="{FF2B5EF4-FFF2-40B4-BE49-F238E27FC236}">
                <a16:creationId xmlns:a16="http://schemas.microsoft.com/office/drawing/2014/main" id="{21E4984D-7268-06B9-959E-F6241568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943" y="-52510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42E2E44-9CE6-4939-C0DB-C998109A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15" y="830893"/>
            <a:ext cx="7452071" cy="4562475"/>
          </a:xfrm>
        </p:spPr>
        <p:txBody>
          <a:bodyPr>
            <a:normAutofit/>
          </a:bodyPr>
          <a:lstStyle/>
          <a:p>
            <a:r>
              <a:rPr lang="cs-CZ" sz="4400" dirty="0"/>
              <a:t>Nedědíme jenom znaky, které „jsou vidět“ (vzhled).</a:t>
            </a:r>
            <a:br>
              <a:rPr lang="cs-CZ" sz="4400" dirty="0"/>
            </a:br>
            <a:br>
              <a:rPr lang="cs-CZ" sz="4400" dirty="0"/>
            </a:br>
            <a:r>
              <a:rPr lang="cs-CZ" sz="4400" dirty="0"/>
              <a:t>Zdědili jsme i tělesné části a s nimi i „schopnosti“ (funkce).</a:t>
            </a:r>
            <a:br>
              <a:rPr lang="cs-CZ" sz="4400" dirty="0"/>
            </a:br>
            <a:endParaRPr lang="cs-CZ" sz="4400" dirty="0"/>
          </a:p>
        </p:txBody>
      </p:sp>
      <p:pic>
        <p:nvPicPr>
          <p:cNvPr id="5122" name="Picture 2" descr="Mladá, Osoba, Muž, Lidé, Portrét, Hudba">
            <a:extLst>
              <a:ext uri="{FF2B5EF4-FFF2-40B4-BE49-F238E27FC236}">
                <a16:creationId xmlns:a16="http://schemas.microsoft.com/office/drawing/2014/main" id="{652C0840-304B-E498-D02F-92B8E393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53" y="2426329"/>
            <a:ext cx="4502454" cy="44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nitřní Ucho, Zůstatek, Člověk, Anatomie">
            <a:extLst>
              <a:ext uri="{FF2B5EF4-FFF2-40B4-BE49-F238E27FC236}">
                <a16:creationId xmlns:a16="http://schemas.microsoft.com/office/drawing/2014/main" id="{BD775782-E39D-BF45-0456-092A5247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13" y="1535713"/>
            <a:ext cx="2124390" cy="385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8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Žena, Schéma, Oko, Test, Vidění, Pohled">
            <a:extLst>
              <a:ext uri="{FF2B5EF4-FFF2-40B4-BE49-F238E27FC236}">
                <a16:creationId xmlns:a16="http://schemas.microsoft.com/office/drawing/2014/main" id="{2E14D746-B5D7-7F2F-8982-587E716FC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8581" r="7933"/>
          <a:stretch/>
        </p:blipFill>
        <p:spPr bwMode="auto">
          <a:xfrm>
            <a:off x="5976344" y="3335234"/>
            <a:ext cx="3666654" cy="32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4078E7C-A7C5-F62F-0A81-7BE36CB4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Příklad: Oko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24A8E4-9DD7-CD45-3767-C0F13678A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719831" cy="3811588"/>
          </a:xfrm>
        </p:spPr>
        <p:txBody>
          <a:bodyPr/>
          <a:lstStyle/>
          <a:p>
            <a:r>
              <a:rPr lang="cs-CZ" sz="2800" dirty="0"/>
              <a:t>Zdědili jsme nejen barvu duhovky ale také schopnost vidět, na rozdíl od jiných organismů je naše vidění plně barevné (zdědili jsme návod na stavbu buněk zvaných tyčinky a čípky)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52" name="Picture 4" descr="Oko, Diagram, Biologie, Pohled">
            <a:extLst>
              <a:ext uri="{FF2B5EF4-FFF2-40B4-BE49-F238E27FC236}">
                <a16:creationId xmlns:a16="http://schemas.microsoft.com/office/drawing/2014/main" id="{008D0E1D-B377-5AF3-F1B1-B30CE44E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71" y="572631"/>
            <a:ext cx="3850198" cy="3483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Oko, Zelená, Žák, Člověk, Pohled, Část">
            <a:extLst>
              <a:ext uri="{FF2B5EF4-FFF2-40B4-BE49-F238E27FC236}">
                <a16:creationId xmlns:a16="http://schemas.microsoft.com/office/drawing/2014/main" id="{A4E08EB5-FE44-509B-0D26-427C5F80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35" y="572631"/>
            <a:ext cx="2481885" cy="20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6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7F322-2121-2D19-893A-0A39466F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terie, Energie, Napájení, Buňka">
            <a:extLst>
              <a:ext uri="{FF2B5EF4-FFF2-40B4-BE49-F238E27FC236}">
                <a16:creationId xmlns:a16="http://schemas.microsoft.com/office/drawing/2014/main" id="{12A60943-2643-9DD7-EAC3-C4D2E111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2329">
            <a:off x="9995186" y="4957877"/>
            <a:ext cx="881842" cy="17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7C65D90-2960-DE7B-55CE-D08A76A2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108729" cy="1600200"/>
          </a:xfrm>
        </p:spPr>
        <p:txBody>
          <a:bodyPr>
            <a:normAutofit/>
          </a:bodyPr>
          <a:lstStyle/>
          <a:p>
            <a:r>
              <a:rPr lang="cs-CZ" sz="4400" dirty="0"/>
              <a:t>Příklad: Dýchání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BA237-345B-C048-2C4F-4C2E7D2B9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Stejně jako rodiče máš plíce a dýcháš kyslík, díky kterému se v tvých mitochondriích vyrábí energie pro život (vznik plic i stavba tvé buňky je podmíněna dědičně)</a:t>
            </a:r>
          </a:p>
        </p:txBody>
      </p:sp>
      <p:pic>
        <p:nvPicPr>
          <p:cNvPr id="4098" name="Picture 2" descr="Plíce, Diagram, Anatomie, Tělo, Člověk">
            <a:extLst>
              <a:ext uri="{FF2B5EF4-FFF2-40B4-BE49-F238E27FC236}">
                <a16:creationId xmlns:a16="http://schemas.microsoft.com/office/drawing/2014/main" id="{5572AFB3-0C86-831F-C9B4-0299382EA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3"/>
          <a:stretch/>
        </p:blipFill>
        <p:spPr bwMode="auto">
          <a:xfrm>
            <a:off x="5627321" y="184244"/>
            <a:ext cx="6287914" cy="49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ologie, Buněčná Organela, Buňky">
            <a:extLst>
              <a:ext uri="{FF2B5EF4-FFF2-40B4-BE49-F238E27FC236}">
                <a16:creationId xmlns:a16="http://schemas.microsoft.com/office/drawing/2014/main" id="{93D77688-64AD-9CA0-E6EF-06C2A60B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32" y="4299471"/>
            <a:ext cx="2324446" cy="22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aterie, Energie, Napájení, Buňka">
            <a:extLst>
              <a:ext uri="{FF2B5EF4-FFF2-40B4-BE49-F238E27FC236}">
                <a16:creationId xmlns:a16="http://schemas.microsoft.com/office/drawing/2014/main" id="{FA5B3A10-214A-16D0-B925-289F0426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934">
            <a:off x="8039502" y="4813139"/>
            <a:ext cx="1142130" cy="22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90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F49A3-212F-329E-DA7B-C200221A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PAMATUJ SI: </a:t>
            </a:r>
            <a:r>
              <a:rPr lang="cs-CZ" dirty="0"/>
              <a:t>Co je dědičnost?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AA48C-3BE1-3CE4-F3DE-F62D7AB7D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44073" cy="4351338"/>
          </a:xfrm>
        </p:spPr>
        <p:txBody>
          <a:bodyPr>
            <a:normAutofit/>
          </a:bodyPr>
          <a:lstStyle/>
          <a:p>
            <a:r>
              <a:rPr lang="cs-CZ" b="1" dirty="0"/>
              <a:t>Dědičnost je schopnost organismu předávat návody/predispozice na své znaky svým potomkům</a:t>
            </a:r>
            <a:r>
              <a:rPr lang="cs-CZ" dirty="0"/>
              <a:t>, dědičné znaky mohou být různých typů (funkce, vzhled, část těla). </a:t>
            </a:r>
          </a:p>
          <a:p>
            <a:r>
              <a:rPr lang="cs-CZ" b="1" dirty="0"/>
              <a:t>Návod na znaky je uchován v genetické informaci </a:t>
            </a:r>
            <a:r>
              <a:rPr lang="cs-CZ" dirty="0"/>
              <a:t>uložené v jádře buněk, genetická informace je rozdělena na části zvané chromozomy – </a:t>
            </a:r>
            <a:r>
              <a:rPr lang="cs-CZ" b="1" dirty="0"/>
              <a:t>organismy je předávají potomkům během rozmnožování.</a:t>
            </a:r>
          </a:p>
          <a:p>
            <a:endParaRPr lang="cs-CZ" dirty="0"/>
          </a:p>
        </p:txBody>
      </p:sp>
      <p:pic>
        <p:nvPicPr>
          <p:cNvPr id="6146" name="Picture 2" descr="Genetika, Chromozomy, Rna, Dna, Biologie">
            <a:extLst>
              <a:ext uri="{FF2B5EF4-FFF2-40B4-BE49-F238E27FC236}">
                <a16:creationId xmlns:a16="http://schemas.microsoft.com/office/drawing/2014/main" id="{C109B0D4-038F-F94F-62EB-0CF39D33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153">
            <a:off x="7056519" y="971715"/>
            <a:ext cx="5020364" cy="54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54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308A0-0A3D-A64E-3919-D8DD121E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/>
              <a:t>Rozmnožování dělíme z hlediska dědičnosti 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98F3C06-92A6-5009-42FC-DBD67C14C193}"/>
              </a:ext>
            </a:extLst>
          </p:cNvPr>
          <p:cNvSpPr txBox="1"/>
          <p:nvPr/>
        </p:nvSpPr>
        <p:spPr>
          <a:xfrm>
            <a:off x="923453" y="2245256"/>
            <a:ext cx="1013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Pohlavní rozmnožování        /       Nepohlavní rozmnožování</a:t>
            </a:r>
          </a:p>
          <a:p>
            <a:pPr algn="ctr"/>
            <a:endParaRPr lang="cs-CZ" sz="3200" dirty="0"/>
          </a:p>
        </p:txBody>
      </p:sp>
      <p:pic>
        <p:nvPicPr>
          <p:cNvPr id="9220" name="Picture 4" descr="Mužský, 3D Model, Izolovaný, 3D, Modelka">
            <a:extLst>
              <a:ext uri="{FF2B5EF4-FFF2-40B4-BE49-F238E27FC236}">
                <a16:creationId xmlns:a16="http://schemas.microsoft.com/office/drawing/2014/main" id="{FDFF09B4-F22D-EB54-4097-318EBC190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/>
          <a:stretch/>
        </p:blipFill>
        <p:spPr bwMode="auto">
          <a:xfrm>
            <a:off x="1897455" y="3014188"/>
            <a:ext cx="2620224" cy="21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užský, 3D Model, Izolovaný, 3D, Modelka">
            <a:extLst>
              <a:ext uri="{FF2B5EF4-FFF2-40B4-BE49-F238E27FC236}">
                <a16:creationId xmlns:a16="http://schemas.microsoft.com/office/drawing/2014/main" id="{013C2289-F020-38A4-4E43-257FD63D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966" y="3296173"/>
            <a:ext cx="1932160" cy="19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užský, 3D Model, Izolovaný, 3D, Modelka">
            <a:extLst>
              <a:ext uri="{FF2B5EF4-FFF2-40B4-BE49-F238E27FC236}">
                <a16:creationId xmlns:a16="http://schemas.microsoft.com/office/drawing/2014/main" id="{1E406117-1372-6B29-0B83-A0D44BBB4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26500"/>
          <a:stretch/>
        </p:blipFill>
        <p:spPr bwMode="auto">
          <a:xfrm>
            <a:off x="7995717" y="3341502"/>
            <a:ext cx="1073590" cy="18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305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1603</Words>
  <Application>Microsoft Office PowerPoint</Application>
  <PresentationFormat>Širokoúhlá obrazovka</PresentationFormat>
  <Paragraphs>130</Paragraphs>
  <Slides>21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Motiv Office</vt:lpstr>
      <vt:lpstr>Dědičnost</vt:lpstr>
      <vt:lpstr>Co je vůbec dědičnost?</vt:lpstr>
      <vt:lpstr>Zdědili jsme třeba…</vt:lpstr>
      <vt:lpstr>Co všechno dědíme?</vt:lpstr>
      <vt:lpstr>Nedědíme jenom znaky, které „jsou vidět“ (vzhled).  Zdědili jsme i tělesné části a s nimi i „schopnosti“ (funkce). </vt:lpstr>
      <vt:lpstr>Příklad: Oko</vt:lpstr>
      <vt:lpstr>Příklad: Dýchání</vt:lpstr>
      <vt:lpstr>PAMATUJ SI: Co je dědičnost?</vt:lpstr>
      <vt:lpstr>Rozmnožování dělíme z hlediska dědičnosti na</vt:lpstr>
      <vt:lpstr>Rozmnožování dělíme z hlediska dědičnosti na</vt:lpstr>
      <vt:lpstr>Rozhodni, zda jde o pohlavní nebo nepohlavní rozmnožování:</vt:lpstr>
      <vt:lpstr>Rozhodni, zda jde o pohlavní nebo nepohlavní rozmnožování:</vt:lpstr>
      <vt:lpstr>Rozhodni, zda jde o pohlavní nebo nepohlavní rozmnožování:</vt:lpstr>
      <vt:lpstr>Co jsme zjistili? Jaký je mezi nimi rozdíl?</vt:lpstr>
      <vt:lpstr>PAMATUJ SI: Rozmnožování dle dědičnosti</vt:lpstr>
      <vt:lpstr>Jak se budou potomci lišit od rodičů?</vt:lpstr>
      <vt:lpstr>K čemu je to dobré?</vt:lpstr>
      <vt:lpstr>Výhody v praxi:</vt:lpstr>
      <vt:lpstr>Příklad: Nekonečná zásoba bylinek</vt:lpstr>
      <vt:lpstr>Příklad: Vymřou nám banány?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M.M.</dc:creator>
  <cp:lastModifiedBy>M.M.</cp:lastModifiedBy>
  <cp:revision>26</cp:revision>
  <dcterms:created xsi:type="dcterms:W3CDTF">2024-12-16T16:23:54Z</dcterms:created>
  <dcterms:modified xsi:type="dcterms:W3CDTF">2025-01-08T21:15:15Z</dcterms:modified>
</cp:coreProperties>
</file>