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sldIdLst>
    <p:sldId id="256" r:id="rId5"/>
    <p:sldId id="257" r:id="rId6"/>
    <p:sldId id="258" r:id="rId7"/>
    <p:sldId id="259" r:id="rId8"/>
    <p:sldId id="261" r:id="rId9"/>
    <p:sldId id="262" r:id="rId10"/>
    <p:sldId id="263" r:id="rId11"/>
    <p:sldId id="264" r:id="rId12"/>
    <p:sldId id="260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0013" y="484479"/>
            <a:ext cx="6911974" cy="2954655"/>
          </a:xfrm>
        </p:spPr>
        <p:txBody>
          <a:bodyPr anchor="b">
            <a:normAutofit/>
          </a:bodyPr>
          <a:lstStyle>
            <a:lvl1pPr algn="ctr">
              <a:defRPr sz="5600" spc="-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0013" y="3799133"/>
            <a:ext cx="6911974" cy="196984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395C5C9-164C-46B3-A87E-7660D39D3106}" type="datetime2">
              <a:rPr lang="en-US" smtClean="0"/>
              <a:t>Tuesday, January 7,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280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2541600"/>
            <a:ext cx="10728325" cy="3227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4DDCFF8A-AAF8-4A12-8A91-9CA0EAF6CBB9}" type="datetime2">
              <a:rPr lang="en-US" smtClean="0"/>
              <a:t>Tuesday, January 7,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26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6" cy="2879724"/>
          </a:xfrm>
        </p:spPr>
        <p:txBody>
          <a:bodyPr anchor="b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10" y="3858924"/>
            <a:ext cx="10728326" cy="1919076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ABCC25C3-021A-4B0B-8F70-0C181FE1CF45}" type="datetime2">
              <a:rPr lang="en-US" smtClean="0"/>
              <a:t>Tuesday, January 7,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993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8400" y="2541600"/>
            <a:ext cx="5003801" cy="3234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C23D88D-8CEC-4ED9-A53B-5596187D9A16}" type="datetime2">
              <a:rPr lang="en-US" smtClean="0"/>
              <a:t>Tuesday, January 7,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494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40698"/>
            <a:ext cx="5015638" cy="565796"/>
          </a:xfrm>
        </p:spPr>
        <p:txBody>
          <a:bodyPr wrap="square"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41600"/>
            <a:ext cx="5003801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400" y="1840698"/>
            <a:ext cx="5015638" cy="565796"/>
          </a:xfrm>
        </p:spPr>
        <p:txBody>
          <a:bodyPr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4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D2CCD382-DFDA-4722-A27A-59C21AD112F2}" type="datetime2">
              <a:rPr lang="en-US" smtClean="0"/>
              <a:t>Tuesday, January 7, 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919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2F2A30D-1C09-413F-AAB1-38F366000715}" type="datetime2">
              <a:rPr lang="en-US" smtClean="0"/>
              <a:t>Tuesday, January 7, 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97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6DB82B9C-D65E-4F64-95C3-B10F3B00F0D9}" type="datetime2">
              <a:rPr lang="en-US" smtClean="0"/>
              <a:t>Tuesday, January 7, 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17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107463" cy="14773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188" y="584662"/>
            <a:ext cx="6911974" cy="518431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800"/>
            </a:lvl1pPr>
            <a:lvl2pPr marL="914400" indent="-457200"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107463" cy="32318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B7F5FDCC-6AAC-4A08-B9E0-3793AB5E64C3}" type="datetime2">
              <a:rPr lang="en-US" smtClean="0"/>
              <a:t>Tuesday, January 7,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801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095626" cy="14760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8188" y="728664"/>
            <a:ext cx="6923812" cy="504031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095625" cy="3232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349FE94D-439C-40F1-900E-BC07940E3988}" type="datetime2">
              <a:rPr lang="en-US" smtClean="0"/>
              <a:t>Tuesday, January 7,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00" y="2636838"/>
            <a:ext cx="10728325" cy="3132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5B75179A-1E2B-41AB-B400-4F1B4022FAEE}" type="datetime2">
              <a:rPr lang="en-US" smtClean="0"/>
              <a:t>Tuesday, January 7,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893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40486" y="720000"/>
            <a:ext cx="1477328" cy="5048975"/>
          </a:xfrm>
        </p:spPr>
        <p:txBody>
          <a:bodyPr vert="eaVert"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8" y="720000"/>
            <a:ext cx="8929614" cy="5048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5681D0F-6595-4F14-8EF3-954CD87C797B}" type="datetime2">
              <a:rPr lang="en-US" smtClean="0"/>
              <a:t>Tuesday, January 7,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63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541600"/>
            <a:ext cx="10728325" cy="3227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DEA2CF1-0EB2-4673-802D-3371233E4A77}" type="datetime2">
              <a:rPr lang="en-US" smtClean="0"/>
              <a:t>Tuesday, January 7,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ct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164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F3A7E8-6DA9-4C2B-ACC8-475F34DAEA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21CDF0-4D24-4190-9285-9016C19C16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8B81157-B65F-6833-D7CF-CFC095003B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0000" y="1449388"/>
            <a:ext cx="5015638" cy="20750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4800" dirty="0" smtClean="0"/>
              <a:t>Kultura </a:t>
            </a:r>
            <a:r>
              <a:rPr lang="cs-CZ" sz="4800" dirty="0"/>
              <a:t>raného </a:t>
            </a:r>
            <a:r>
              <a:rPr lang="cs-CZ" sz="4800" dirty="0" smtClean="0"/>
              <a:t>středověku v Evropě</a:t>
            </a:r>
            <a:endParaRPr lang="cs-CZ" sz="480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ADD790D-69F1-1770-4CFE-F731429E73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0000" y="3830398"/>
            <a:ext cx="5015638" cy="1219439"/>
          </a:xfrm>
        </p:spPr>
        <p:txBody>
          <a:bodyPr>
            <a:normAutofit/>
          </a:bodyPr>
          <a:lstStyle/>
          <a:p>
            <a:r>
              <a:rPr lang="cs-CZ" dirty="0" smtClean="0"/>
              <a:t>Fáze „na začátku“</a:t>
            </a:r>
            <a:endParaRPr lang="cs-C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AE488E-224E-9806-C44A-30B5CAB22E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950" r="19588" b="-1"/>
          <a:stretch/>
        </p:blipFill>
        <p:spPr>
          <a:xfrm>
            <a:off x="20" y="10"/>
            <a:ext cx="5903704" cy="6857990"/>
          </a:xfrm>
          <a:custGeom>
            <a:avLst/>
            <a:gdLst/>
            <a:ahLst/>
            <a:cxnLst/>
            <a:rect l="l" t="t" r="r" b="b"/>
            <a:pathLst>
              <a:path w="5903724" h="6858000">
                <a:moveTo>
                  <a:pt x="0" y="0"/>
                </a:moveTo>
                <a:lnTo>
                  <a:pt x="5886178" y="0"/>
                </a:lnTo>
                <a:lnTo>
                  <a:pt x="5890522" y="42009"/>
                </a:lnTo>
                <a:cubicBezTo>
                  <a:pt x="5948302" y="788432"/>
                  <a:pt x="5795211" y="5194623"/>
                  <a:pt x="5836720" y="6279216"/>
                </a:cubicBezTo>
                <a:cubicBezTo>
                  <a:pt x="5842686" y="6384211"/>
                  <a:pt x="5845802" y="6526851"/>
                  <a:pt x="5846540" y="6699667"/>
                </a:cubicBezTo>
                <a:lnTo>
                  <a:pt x="584650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C9AA14C-80A4-427C-A911-28CD20C56E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7909203" y="317452"/>
            <a:ext cx="2117174" cy="588806"/>
            <a:chOff x="4549904" y="5078157"/>
            <a:chExt cx="3023338" cy="840818"/>
          </a:xfrm>
        </p:grpSpPr>
        <p:sp>
          <p:nvSpPr>
            <p:cNvPr id="14" name="Freeform 80">
              <a:extLst>
                <a:ext uri="{FF2B5EF4-FFF2-40B4-BE49-F238E27FC236}">
                  <a16:creationId xmlns:a16="http://schemas.microsoft.com/office/drawing/2014/main" id="{EF32CDAF-4619-4949-9516-1E042181EBF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5" name="Freeform 84">
              <a:extLst>
                <a:ext uri="{FF2B5EF4-FFF2-40B4-BE49-F238E27FC236}">
                  <a16:creationId xmlns:a16="http://schemas.microsoft.com/office/drawing/2014/main" id="{270C485D-6BA8-4BF7-B72C-2B14A43A664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6" name="Freeform 87">
              <a:extLst>
                <a:ext uri="{FF2B5EF4-FFF2-40B4-BE49-F238E27FC236}">
                  <a16:creationId xmlns:a16="http://schemas.microsoft.com/office/drawing/2014/main" id="{79239B91-4327-43B3-AED5-CB9EC1653B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FD01A0-E6FF-41CD-AEBD-279232B90D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7990093" y="5372723"/>
            <a:ext cx="2088038" cy="719230"/>
            <a:chOff x="4532666" y="505937"/>
            <a:chExt cx="2981730" cy="1027064"/>
          </a:xfrm>
        </p:grpSpPr>
        <p:sp>
          <p:nvSpPr>
            <p:cNvPr id="19" name="Freeform 78">
              <a:extLst>
                <a:ext uri="{FF2B5EF4-FFF2-40B4-BE49-F238E27FC236}">
                  <a16:creationId xmlns:a16="http://schemas.microsoft.com/office/drawing/2014/main" id="{811C6308-5554-4129-8881-A95AF512C5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0" name="Freeform 79">
              <a:extLst>
                <a:ext uri="{FF2B5EF4-FFF2-40B4-BE49-F238E27FC236}">
                  <a16:creationId xmlns:a16="http://schemas.microsoft.com/office/drawing/2014/main" id="{C28F3A03-B53B-433E-8DF7-6B13336D0A5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1" name="Freeform 85">
              <a:extLst>
                <a:ext uri="{FF2B5EF4-FFF2-40B4-BE49-F238E27FC236}">
                  <a16:creationId xmlns:a16="http://schemas.microsoft.com/office/drawing/2014/main" id="{E990BBBC-E616-4D0E-9917-A6CA72AAEA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229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7CB266-046B-7734-A4BF-82242AEED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Středověké panství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75AE77A5-38CE-7269-4F31-7266F50AFB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1701" y="1325495"/>
            <a:ext cx="6873073" cy="532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085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A81AE1-FE7D-FC5E-48A2-D9CABC5E7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Trojí lid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92226CFE-006C-1B9A-AF86-CAF0CA18BD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6972" y="2873830"/>
            <a:ext cx="11054378" cy="21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280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4F3A7E8-6DA9-4C2B-ACC8-475F34DAEA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21CDF0-4D24-4190-9285-9016C19C16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8F7C3AF-A6D0-F87F-40A0-FA23AC003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0" y="1449388"/>
            <a:ext cx="5015638" cy="2075012"/>
          </a:xfrm>
        </p:spPr>
        <p:txBody>
          <a:bodyPr vert="horz" wrap="square" lIns="0" tIns="0" rIns="0" bIns="0" rtlCol="0" anchor="b" anchorCtr="0">
            <a:normAutofit fontScale="90000"/>
          </a:bodyPr>
          <a:lstStyle/>
          <a:p>
            <a:pPr algn="ctr"/>
            <a:r>
              <a:rPr lang="cs-CZ" sz="4400" spc="-100" dirty="0"/>
              <a:t>Rotunda sv. Jiří</a:t>
            </a:r>
            <a:br>
              <a:rPr lang="cs-CZ" sz="4400" spc="-100" dirty="0"/>
            </a:br>
            <a:r>
              <a:rPr lang="cs-CZ" sz="4400" spc="-100" dirty="0" smtClean="0"/>
              <a:t>na Řípu</a:t>
            </a:r>
            <a:r>
              <a:rPr lang="cs-CZ" sz="5600" spc="-100" dirty="0"/>
              <a:t/>
            </a:r>
            <a:br>
              <a:rPr lang="cs-CZ" sz="5600" spc="-100" dirty="0"/>
            </a:br>
            <a:r>
              <a:rPr lang="cs-CZ" sz="5600" spc="-100" dirty="0"/>
              <a:t/>
            </a:r>
            <a:br>
              <a:rPr lang="cs-CZ" sz="5600" spc="-100" dirty="0"/>
            </a:br>
            <a:r>
              <a:rPr lang="cs-CZ" sz="1300" spc="-100" dirty="0"/>
              <a:t>https://cs.wikipedia.org/wiki/Rotunda_svat%C3%A9ho_Ji%C5%99%C3%AD_(%C5%98%C3%ADp)</a:t>
            </a:r>
            <a:endParaRPr lang="en-US" sz="1300" spc="-100" dirty="0"/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AF75E271-54F9-8794-E500-36DB7E6808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3621" r="21816"/>
          <a:stretch/>
        </p:blipFill>
        <p:spPr>
          <a:xfrm>
            <a:off x="20" y="10"/>
            <a:ext cx="5903704" cy="6857990"/>
          </a:xfrm>
          <a:custGeom>
            <a:avLst/>
            <a:gdLst/>
            <a:ahLst/>
            <a:cxnLst/>
            <a:rect l="l" t="t" r="r" b="b"/>
            <a:pathLst>
              <a:path w="5903724" h="6858000">
                <a:moveTo>
                  <a:pt x="0" y="0"/>
                </a:moveTo>
                <a:lnTo>
                  <a:pt x="5886178" y="0"/>
                </a:lnTo>
                <a:lnTo>
                  <a:pt x="5890522" y="42009"/>
                </a:lnTo>
                <a:cubicBezTo>
                  <a:pt x="5948302" y="788432"/>
                  <a:pt x="5795211" y="5194623"/>
                  <a:pt x="5836720" y="6279216"/>
                </a:cubicBezTo>
                <a:cubicBezTo>
                  <a:pt x="5842686" y="6384211"/>
                  <a:pt x="5845802" y="6526851"/>
                  <a:pt x="5846540" y="6699667"/>
                </a:cubicBezTo>
                <a:lnTo>
                  <a:pt x="584650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C9AA14C-80A4-427C-A911-28CD20C56E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7909203" y="317452"/>
            <a:ext cx="2117174" cy="588806"/>
            <a:chOff x="4549904" y="5078157"/>
            <a:chExt cx="3023338" cy="840818"/>
          </a:xfrm>
        </p:grpSpPr>
        <p:sp>
          <p:nvSpPr>
            <p:cNvPr id="16" name="Freeform 80">
              <a:extLst>
                <a:ext uri="{FF2B5EF4-FFF2-40B4-BE49-F238E27FC236}">
                  <a16:creationId xmlns:a16="http://schemas.microsoft.com/office/drawing/2014/main" id="{EF32CDAF-4619-4949-9516-1E042181EBF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7" name="Freeform 84">
              <a:extLst>
                <a:ext uri="{FF2B5EF4-FFF2-40B4-BE49-F238E27FC236}">
                  <a16:creationId xmlns:a16="http://schemas.microsoft.com/office/drawing/2014/main" id="{270C485D-6BA8-4BF7-B72C-2B14A43A664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8" name="Freeform 87">
              <a:extLst>
                <a:ext uri="{FF2B5EF4-FFF2-40B4-BE49-F238E27FC236}">
                  <a16:creationId xmlns:a16="http://schemas.microsoft.com/office/drawing/2014/main" id="{79239B91-4327-43B3-AED5-CB9EC1653B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2FD01A0-E6FF-41CD-AEBD-279232B90D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7990093" y="5372723"/>
            <a:ext cx="2088038" cy="719230"/>
            <a:chOff x="4532666" y="505937"/>
            <a:chExt cx="2981730" cy="1027064"/>
          </a:xfrm>
        </p:grpSpPr>
        <p:sp>
          <p:nvSpPr>
            <p:cNvPr id="21" name="Freeform 78">
              <a:extLst>
                <a:ext uri="{FF2B5EF4-FFF2-40B4-BE49-F238E27FC236}">
                  <a16:creationId xmlns:a16="http://schemas.microsoft.com/office/drawing/2014/main" id="{811C6308-5554-4129-8881-A95AF512C5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2" name="Freeform 79">
              <a:extLst>
                <a:ext uri="{FF2B5EF4-FFF2-40B4-BE49-F238E27FC236}">
                  <a16:creationId xmlns:a16="http://schemas.microsoft.com/office/drawing/2014/main" id="{C28F3A03-B53B-433E-8DF7-6B13336D0A5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3" name="Freeform 85">
              <a:extLst>
                <a:ext uri="{FF2B5EF4-FFF2-40B4-BE49-F238E27FC236}">
                  <a16:creationId xmlns:a16="http://schemas.microsoft.com/office/drawing/2014/main" id="{E990BBBC-E616-4D0E-9917-A6CA72AAEA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6267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4F3A7E8-6DA9-4C2B-ACC8-475F34DAEA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21CDF0-4D24-4190-9285-9016C19C16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820CBFB-EF2C-E770-0E58-FB1F4C00E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7358" y="1449388"/>
            <a:ext cx="5015638" cy="3028968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algn="ctr"/>
            <a:r>
              <a:rPr lang="cs-CZ" sz="4000" spc="-100" dirty="0"/>
              <a:t>Bazilika sv. Prokopa</a:t>
            </a:r>
            <a:br>
              <a:rPr lang="cs-CZ" sz="4000" spc="-100" dirty="0"/>
            </a:br>
            <a:r>
              <a:rPr lang="cs-CZ" sz="4000" spc="-100" dirty="0"/>
              <a:t/>
            </a:r>
            <a:br>
              <a:rPr lang="cs-CZ" sz="4000" spc="-100" dirty="0"/>
            </a:br>
            <a:r>
              <a:rPr lang="cs-CZ" sz="4000" spc="-100" dirty="0"/>
              <a:t>Třebíč</a:t>
            </a:r>
            <a:br>
              <a:rPr lang="cs-CZ" sz="4000" spc="-100" dirty="0"/>
            </a:br>
            <a:r>
              <a:rPr lang="cs-CZ" sz="1200" spc="-100" dirty="0"/>
              <a:t/>
            </a:r>
            <a:br>
              <a:rPr lang="cs-CZ" sz="1200" spc="-100" dirty="0"/>
            </a:br>
            <a:r>
              <a:rPr lang="en-US" sz="1200" spc="-100" dirty="0"/>
              <a:t>https://cs.wikipedia.org/wiki/Bazilika_svat%C3%A9ho_Prokopa#/media/Soubor:Leteck%C3%BD_pohled_na_are%C3%A1l_t%C5%99eb%C3%AD%C4%8Dsk%C3%A9ho_z%C3%A1mku_crop2.jpg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9A9F2E0C-DC23-6435-55DD-C530D93BFE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732" r="19399" b="-1"/>
          <a:stretch/>
        </p:blipFill>
        <p:spPr>
          <a:xfrm>
            <a:off x="20" y="10"/>
            <a:ext cx="5903704" cy="6857990"/>
          </a:xfrm>
          <a:custGeom>
            <a:avLst/>
            <a:gdLst/>
            <a:ahLst/>
            <a:cxnLst/>
            <a:rect l="l" t="t" r="r" b="b"/>
            <a:pathLst>
              <a:path w="5903724" h="6858000">
                <a:moveTo>
                  <a:pt x="0" y="0"/>
                </a:moveTo>
                <a:lnTo>
                  <a:pt x="5886178" y="0"/>
                </a:lnTo>
                <a:lnTo>
                  <a:pt x="5890522" y="42009"/>
                </a:lnTo>
                <a:cubicBezTo>
                  <a:pt x="5948302" y="788432"/>
                  <a:pt x="5795211" y="5194623"/>
                  <a:pt x="5836720" y="6279216"/>
                </a:cubicBezTo>
                <a:cubicBezTo>
                  <a:pt x="5842686" y="6384211"/>
                  <a:pt x="5845802" y="6526851"/>
                  <a:pt x="5846540" y="6699667"/>
                </a:cubicBezTo>
                <a:lnTo>
                  <a:pt x="584650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C9AA14C-80A4-427C-A911-28CD20C56E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7909203" y="317452"/>
            <a:ext cx="2117174" cy="588806"/>
            <a:chOff x="4549904" y="5078157"/>
            <a:chExt cx="3023338" cy="840818"/>
          </a:xfrm>
        </p:grpSpPr>
        <p:sp>
          <p:nvSpPr>
            <p:cNvPr id="16" name="Freeform 80">
              <a:extLst>
                <a:ext uri="{FF2B5EF4-FFF2-40B4-BE49-F238E27FC236}">
                  <a16:creationId xmlns:a16="http://schemas.microsoft.com/office/drawing/2014/main" id="{EF32CDAF-4619-4949-9516-1E042181EBF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7" name="Freeform 84">
              <a:extLst>
                <a:ext uri="{FF2B5EF4-FFF2-40B4-BE49-F238E27FC236}">
                  <a16:creationId xmlns:a16="http://schemas.microsoft.com/office/drawing/2014/main" id="{270C485D-6BA8-4BF7-B72C-2B14A43A664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8" name="Freeform 87">
              <a:extLst>
                <a:ext uri="{FF2B5EF4-FFF2-40B4-BE49-F238E27FC236}">
                  <a16:creationId xmlns:a16="http://schemas.microsoft.com/office/drawing/2014/main" id="{79239B91-4327-43B3-AED5-CB9EC1653B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2FD01A0-E6FF-41CD-AEBD-279232B90D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7990093" y="5372723"/>
            <a:ext cx="2088038" cy="719230"/>
            <a:chOff x="4532666" y="505937"/>
            <a:chExt cx="2981730" cy="1027064"/>
          </a:xfrm>
        </p:grpSpPr>
        <p:sp>
          <p:nvSpPr>
            <p:cNvPr id="21" name="Freeform 78">
              <a:extLst>
                <a:ext uri="{FF2B5EF4-FFF2-40B4-BE49-F238E27FC236}">
                  <a16:creationId xmlns:a16="http://schemas.microsoft.com/office/drawing/2014/main" id="{811C6308-5554-4129-8881-A95AF512C5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2" name="Freeform 79">
              <a:extLst>
                <a:ext uri="{FF2B5EF4-FFF2-40B4-BE49-F238E27FC236}">
                  <a16:creationId xmlns:a16="http://schemas.microsoft.com/office/drawing/2014/main" id="{C28F3A03-B53B-433E-8DF7-6B13336D0A5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3" name="Freeform 85">
              <a:extLst>
                <a:ext uri="{FF2B5EF4-FFF2-40B4-BE49-F238E27FC236}">
                  <a16:creationId xmlns:a16="http://schemas.microsoft.com/office/drawing/2014/main" id="{E990BBBC-E616-4D0E-9917-A6CA72AAEA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2719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0">
            <a:extLst>
              <a:ext uri="{FF2B5EF4-FFF2-40B4-BE49-F238E27FC236}">
                <a16:creationId xmlns:a16="http://schemas.microsoft.com/office/drawing/2014/main" id="{5ED9E2D9-EE69-4775-8CE5-9EAC35AD2F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3D75B673-1FA7-415E-8B2E-7A0550C8BD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B21A908-CA52-F238-A664-4CA76033E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0" y="619200"/>
            <a:ext cx="4991961" cy="1477328"/>
          </a:xfrm>
        </p:spPr>
        <p:txBody>
          <a:bodyPr wrap="square" anchor="ctr">
            <a:normAutofit/>
          </a:bodyPr>
          <a:lstStyle/>
          <a:p>
            <a:r>
              <a:rPr lang="cs-CZ" dirty="0"/>
              <a:t>Mapa středověké Evropy </a:t>
            </a:r>
            <a:br>
              <a:rPr lang="cs-CZ" dirty="0"/>
            </a:br>
            <a:r>
              <a:rPr lang="cs-CZ" dirty="0"/>
              <a:t>kol. roku 814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A07AA8D3-2E03-0EB6-C793-D25BC19676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76" r="27923"/>
          <a:stretch/>
        </p:blipFill>
        <p:spPr>
          <a:xfrm>
            <a:off x="20" y="10"/>
            <a:ext cx="5903704" cy="6857990"/>
          </a:xfrm>
          <a:custGeom>
            <a:avLst/>
            <a:gdLst/>
            <a:ahLst/>
            <a:cxnLst/>
            <a:rect l="l" t="t" r="r" b="b"/>
            <a:pathLst>
              <a:path w="5903724" h="6858000">
                <a:moveTo>
                  <a:pt x="0" y="0"/>
                </a:moveTo>
                <a:lnTo>
                  <a:pt x="5886178" y="0"/>
                </a:lnTo>
                <a:lnTo>
                  <a:pt x="5890522" y="42009"/>
                </a:lnTo>
                <a:cubicBezTo>
                  <a:pt x="5948302" y="788432"/>
                  <a:pt x="5795211" y="5194623"/>
                  <a:pt x="5836720" y="6279216"/>
                </a:cubicBezTo>
                <a:cubicBezTo>
                  <a:pt x="5842686" y="6384211"/>
                  <a:pt x="5845802" y="6526851"/>
                  <a:pt x="5846540" y="6699667"/>
                </a:cubicBezTo>
                <a:lnTo>
                  <a:pt x="584650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59503E7-8A26-F9DC-6159-219F4D665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0" y="5260257"/>
            <a:ext cx="4991962" cy="497615"/>
          </a:xfrm>
        </p:spPr>
        <p:txBody>
          <a:bodyPr>
            <a:normAutofit/>
          </a:bodyPr>
          <a:lstStyle/>
          <a:p>
            <a:r>
              <a:rPr lang="en-US" sz="1200" dirty="0"/>
              <a:t>https://cs.wikipedia.org/wiki/Ran%C3%BD_st%C5%99edov%C4%9Bk#/media/Soubor:Europe_814.svg</a:t>
            </a:r>
          </a:p>
        </p:txBody>
      </p:sp>
    </p:spTree>
    <p:extLst>
      <p:ext uri="{BB962C8B-B14F-4D97-AF65-F5344CB8AC3E}">
        <p14:creationId xmlns:p14="http://schemas.microsoft.com/office/powerpoint/2010/main" val="3902053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FEECB93-933C-477B-BC7D-C2F2F6271A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690F31D0-133A-E6F4-5432-52A68F599F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149" r="-1" b="-1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97BC505-FE0C-4637-A29D-B71DFBBBAA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>
                  <a:alpha val="30000"/>
                </a:schemeClr>
              </a:gs>
              <a:gs pos="33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4977236-05F9-83FA-1016-79289552F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455848"/>
            <a:ext cx="5015638" cy="1146676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algn="ctr"/>
            <a:r>
              <a:rPr lang="en-US" sz="4000" spc="-100" dirty="0" err="1"/>
              <a:t>Klášter</a:t>
            </a:r>
            <a:r>
              <a:rPr lang="en-US" sz="4000" spc="-100" dirty="0"/>
              <a:t> Montecassino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2FD01A0-E6FF-41CD-AEBD-279232B90D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65602" y="317452"/>
            <a:ext cx="2088038" cy="719230"/>
            <a:chOff x="4532666" y="505937"/>
            <a:chExt cx="2981730" cy="1027064"/>
          </a:xfrm>
        </p:grpSpPr>
        <p:sp>
          <p:nvSpPr>
            <p:cNvPr id="16" name="Freeform 78">
              <a:extLst>
                <a:ext uri="{FF2B5EF4-FFF2-40B4-BE49-F238E27FC236}">
                  <a16:creationId xmlns:a16="http://schemas.microsoft.com/office/drawing/2014/main" id="{811C6308-5554-4129-8881-A95AF512C5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7" name="Freeform 79">
              <a:extLst>
                <a:ext uri="{FF2B5EF4-FFF2-40B4-BE49-F238E27FC236}">
                  <a16:creationId xmlns:a16="http://schemas.microsoft.com/office/drawing/2014/main" id="{C28F3A03-B53B-433E-8DF7-6B13336D0A5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8" name="Freeform 85">
              <a:extLst>
                <a:ext uri="{FF2B5EF4-FFF2-40B4-BE49-F238E27FC236}">
                  <a16:creationId xmlns:a16="http://schemas.microsoft.com/office/drawing/2014/main" id="{E990BBBC-E616-4D0E-9917-A6CA72AAEA4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C9AA14C-80A4-427C-A911-28CD20C56E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17356" y="5503147"/>
            <a:ext cx="2117174" cy="588806"/>
            <a:chOff x="4549904" y="5078157"/>
            <a:chExt cx="3023338" cy="840818"/>
          </a:xfrm>
        </p:grpSpPr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EF32CDAF-4619-4949-9516-1E042181EBF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2" name="Freeform 84">
              <a:extLst>
                <a:ext uri="{FF2B5EF4-FFF2-40B4-BE49-F238E27FC236}">
                  <a16:creationId xmlns:a16="http://schemas.microsoft.com/office/drawing/2014/main" id="{270C485D-6BA8-4BF7-B72C-2B14A43A664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3" name="Freeform 87">
              <a:extLst>
                <a:ext uri="{FF2B5EF4-FFF2-40B4-BE49-F238E27FC236}">
                  <a16:creationId xmlns:a16="http://schemas.microsoft.com/office/drawing/2014/main" id="{79239B91-4327-43B3-AED5-CB9EC1653B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5764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ED9E2D9-EE69-4775-8CE5-9EAC35AD2F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75B673-1FA7-415E-8B2E-7A0550C8BD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74F215D-A90F-AF0B-5722-55D5F3257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0" y="619200"/>
            <a:ext cx="4991961" cy="1477328"/>
          </a:xfrm>
        </p:spPr>
        <p:txBody>
          <a:bodyPr wrap="square" anchor="ctr">
            <a:normAutofit/>
          </a:bodyPr>
          <a:lstStyle/>
          <a:p>
            <a:r>
              <a:rPr lang="cs-CZ" sz="3600" dirty="0"/>
              <a:t>Klášter </a:t>
            </a:r>
            <a:r>
              <a:rPr lang="cs-CZ" sz="3600" dirty="0" err="1"/>
              <a:t>Montecassino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sz="2400" dirty="0"/>
              <a:t>Itálie, 6. století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A7909E7A-BCB2-29D7-DDB2-15A088AC52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947" r="23819" b="-1"/>
          <a:stretch/>
        </p:blipFill>
        <p:spPr>
          <a:xfrm>
            <a:off x="20" y="10"/>
            <a:ext cx="5903704" cy="6857990"/>
          </a:xfrm>
          <a:custGeom>
            <a:avLst/>
            <a:gdLst/>
            <a:ahLst/>
            <a:cxnLst/>
            <a:rect l="l" t="t" r="r" b="b"/>
            <a:pathLst>
              <a:path w="5903724" h="6858000">
                <a:moveTo>
                  <a:pt x="0" y="0"/>
                </a:moveTo>
                <a:lnTo>
                  <a:pt x="5886178" y="0"/>
                </a:lnTo>
                <a:lnTo>
                  <a:pt x="5890522" y="42009"/>
                </a:lnTo>
                <a:cubicBezTo>
                  <a:pt x="5948302" y="788432"/>
                  <a:pt x="5795211" y="5194623"/>
                  <a:pt x="5836720" y="6279216"/>
                </a:cubicBezTo>
                <a:cubicBezTo>
                  <a:pt x="5842686" y="6384211"/>
                  <a:pt x="5845802" y="6526851"/>
                  <a:pt x="5846540" y="6699667"/>
                </a:cubicBezTo>
                <a:lnTo>
                  <a:pt x="584650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92C9280-786A-807F-D0F8-888C9C503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0" y="5309419"/>
            <a:ext cx="4991962" cy="448454"/>
          </a:xfrm>
        </p:spPr>
        <p:txBody>
          <a:bodyPr>
            <a:normAutofit/>
          </a:bodyPr>
          <a:lstStyle/>
          <a:p>
            <a:r>
              <a:rPr lang="en-US" sz="1200" dirty="0"/>
              <a:t>https://cs.wikipedia.org/wiki/Kl%C3%A1%C5%A1ter_Montecassino#/media/Soubor:Monte_Cassino_Opactwo_1.JPG</a:t>
            </a:r>
          </a:p>
        </p:txBody>
      </p:sp>
    </p:spTree>
    <p:extLst>
      <p:ext uri="{BB962C8B-B14F-4D97-AF65-F5344CB8AC3E}">
        <p14:creationId xmlns:p14="http://schemas.microsoft.com/office/powerpoint/2010/main" val="4068838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368836-C1DE-0C77-8F17-2012C938A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Zdroje obrázků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0F6B951-6E56-41A9-325E-A352C7AA7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Obr. 1 Hravý dějepis: středověk a raný novověk, vydavatelství Taktik, 2017</a:t>
            </a:r>
          </a:p>
          <a:p>
            <a:r>
              <a:rPr lang="cs-CZ" dirty="0"/>
              <a:t>Obr. 2 Hravý dějepis: středověk a raný novověk, vydavatelství Taktik, 2017</a:t>
            </a:r>
          </a:p>
          <a:p>
            <a:r>
              <a:rPr lang="cs-CZ" dirty="0"/>
              <a:t>Obr. 3 – 7  https://cs.wikipedia.org/wiki</a:t>
            </a:r>
          </a:p>
        </p:txBody>
      </p:sp>
    </p:spTree>
    <p:extLst>
      <p:ext uri="{BB962C8B-B14F-4D97-AF65-F5344CB8AC3E}">
        <p14:creationId xmlns:p14="http://schemas.microsoft.com/office/powerpoint/2010/main" val="4149002689"/>
      </p:ext>
    </p:extLst>
  </p:cSld>
  <p:clrMapOvr>
    <a:masterClrMapping/>
  </p:clrMapOvr>
</p:sld>
</file>

<file path=ppt/theme/theme1.xml><?xml version="1.0" encoding="utf-8"?>
<a:theme xmlns:a="http://schemas.openxmlformats.org/drawingml/2006/main" name="BlobVTI">
  <a:themeElements>
    <a:clrScheme name="AnalogousFromLightSeed_2SEEDS">
      <a:dk1>
        <a:srgbClr val="000000"/>
      </a:dk1>
      <a:lt1>
        <a:srgbClr val="FFFFFF"/>
      </a:lt1>
      <a:dk2>
        <a:srgbClr val="31321C"/>
      </a:dk2>
      <a:lt2>
        <a:srgbClr val="F0F0F3"/>
      </a:lt2>
      <a:accent1>
        <a:srgbClr val="A3A470"/>
      </a:accent1>
      <a:accent2>
        <a:srgbClr val="B59E7A"/>
      </a:accent2>
      <a:accent3>
        <a:srgbClr val="95A77E"/>
      </a:accent3>
      <a:accent4>
        <a:srgbClr val="77A8AE"/>
      </a:accent4>
      <a:accent5>
        <a:srgbClr val="8AA3C0"/>
      </a:accent5>
      <a:accent6>
        <a:srgbClr val="7F82BA"/>
      </a:accent6>
      <a:hlink>
        <a:srgbClr val="7372B3"/>
      </a:hlink>
      <a:folHlink>
        <a:srgbClr val="7F7F7F"/>
      </a:folHlink>
    </a:clrScheme>
    <a:fontScheme name="Blob">
      <a:majorFont>
        <a:latin typeface="Sagona Book"/>
        <a:ea typeface=""/>
        <a:cs typeface=""/>
      </a:majorFont>
      <a:minorFont>
        <a:latin typeface="Avenir Next LT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bVTI" id="{06D3AACF-B619-4265-899F-5E2FB3A445D5}" vid="{F5918863-BA1A-4735-81A8-3E7BFBDA847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56A14FB5452E04DA48B244FDC598AC0" ma:contentTypeVersion="13" ma:contentTypeDescription="Vytvoří nový dokument" ma:contentTypeScope="" ma:versionID="ce4137909d8a77268aafe6c2d3ff1a9a">
  <xsd:schema xmlns:xsd="http://www.w3.org/2001/XMLSchema" xmlns:xs="http://www.w3.org/2001/XMLSchema" xmlns:p="http://schemas.microsoft.com/office/2006/metadata/properties" xmlns:ns2="d2c3e6a5-0757-41d4-b297-98871ce02533" xmlns:ns3="0f239e58-f359-4c3a-a023-8a1e1f94737d" targetNamespace="http://schemas.microsoft.com/office/2006/metadata/properties" ma:root="true" ma:fieldsID="fe89a777b360328b8d3026198b902a28" ns2:_="" ns3:_="">
    <xsd:import namespace="d2c3e6a5-0757-41d4-b297-98871ce02533"/>
    <xsd:import namespace="0f239e58-f359-4c3a-a023-8a1e1f9473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c3e6a5-0757-41d4-b297-98871ce025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6" nillable="true" ma:taxonomy="true" ma:internalName="lcf76f155ced4ddcb4097134ff3c332f" ma:taxonomyFieldName="MediaServiceImageTags" ma:displayName="Značky obrázků" ma:readOnly="false" ma:fieldId="{5cf76f15-5ced-4ddc-b409-7134ff3c332f}" ma:taxonomyMulti="true" ma:sspId="27dd16fa-df82-42a5-acbd-34776075af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239e58-f359-4c3a-a023-8a1e1f94737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c3e6a5-0757-41d4-b297-98871ce0253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1EE14E9-1497-4CA4-8BD8-BE72BB93CB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c3e6a5-0757-41d4-b297-98871ce02533"/>
    <ds:schemaRef ds:uri="0f239e58-f359-4c3a-a023-8a1e1f9473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E2FC0C9-3BD8-4589-9AA6-4FDBDF39BB86}">
  <ds:schemaRefs>
    <ds:schemaRef ds:uri="http://schemas.microsoft.com/office/2006/metadata/properties"/>
    <ds:schemaRef ds:uri="http://schemas.microsoft.com/office/infopath/2007/PartnerControls"/>
    <ds:schemaRef ds:uri="d2c3e6a5-0757-41d4-b297-98871ce02533"/>
  </ds:schemaRefs>
</ds:datastoreItem>
</file>

<file path=customXml/itemProps3.xml><?xml version="1.0" encoding="utf-8"?>
<ds:datastoreItem xmlns:ds="http://schemas.openxmlformats.org/officeDocument/2006/customXml" ds:itemID="{4A2B7C93-FAE6-425A-B966-9F739A9D95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79</Words>
  <Application>Microsoft Office PowerPoint</Application>
  <PresentationFormat>Širokoúhlá obrazovka</PresentationFormat>
  <Paragraphs>15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Arial</vt:lpstr>
      <vt:lpstr>Avenir Next LT Pro</vt:lpstr>
      <vt:lpstr>Sagona Book</vt:lpstr>
      <vt:lpstr>The Hand Extrablack</vt:lpstr>
      <vt:lpstr>BlobVTI</vt:lpstr>
      <vt:lpstr>Kultura raného středověku v Evropě</vt:lpstr>
      <vt:lpstr>Středověké panství</vt:lpstr>
      <vt:lpstr>Trojí lid</vt:lpstr>
      <vt:lpstr>Rotunda sv. Jiří na Řípu  https://cs.wikipedia.org/wiki/Rotunda_svat%C3%A9ho_Ji%C5%99%C3%AD_(%C5%98%C3%ADp)</vt:lpstr>
      <vt:lpstr>Bazilika sv. Prokopa  Třebíč  https://cs.wikipedia.org/wiki/Bazilika_svat%C3%A9ho_Prokopa#/media/Soubor:Leteck%C3%BD_pohled_na_are%C3%A1l_t%C5%99eb%C3%AD%C4%8Dsk%C3%A9ho_z%C3%A1mku_crop2.jpg</vt:lpstr>
      <vt:lpstr>Mapa středověké Evropy  kol. roku 814</vt:lpstr>
      <vt:lpstr>Klášter Montecassino</vt:lpstr>
      <vt:lpstr>Klášter Montecassino  Itálie, 6. století</vt:lpstr>
      <vt:lpstr>Zdroje obrázků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Kultura raného středověku v Evropě</dc:title>
  <dc:creator>Kapustová Irena</dc:creator>
  <cp:lastModifiedBy>Bílková Jitka</cp:lastModifiedBy>
  <cp:revision>2</cp:revision>
  <dcterms:created xsi:type="dcterms:W3CDTF">2025-01-02T13:55:47Z</dcterms:created>
  <dcterms:modified xsi:type="dcterms:W3CDTF">2025-01-07T15:30:03Z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0x010100756A14FB5452E04DA48B244FDC598AC0</vt:lpwstr>
  </property>
</Properties>
</file>