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E78A19-09AC-5BB0-EDAE-1529318F68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8F53EFA-4B14-25FB-C2C8-5E8BC481EB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D40688-534A-3256-EDAA-DD182B32A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908A50-1CBE-31F8-20D2-09AED936C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A5055CF-F774-2A04-B291-2A58031E1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79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D94254-99DB-F35B-01CB-9CA4CD450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B259C3-9D13-E491-5015-35382580A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079F67-D218-DF2E-F4FB-5020ADF34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86E8B1-EFB8-5558-C330-B185519BE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30A637-6267-5914-CE33-70B3B427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781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CCD7D06-DCEF-1C02-70C6-9C65D730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6B2C16C-72FF-8380-129C-187B3F93E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48ED5D-E5D7-7816-3716-1B3BC3976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FA4393-8282-24B9-5939-6F6FDDEF7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199E0EB-62AA-AA85-F4CE-596660719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066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CB5D49-2F48-15FF-D54F-52F6179F9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C8E83B-58B4-533F-A132-F1C6434F7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EDA6EA-646C-7964-2218-B31F6D5D3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7D20AB-70BB-8814-587E-645EFD9CF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44A382-E4DC-2F69-82F1-DBC046643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733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929BDF-A1AF-4A43-17C6-6359FAD4D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935BA52-C0C2-6E0E-A39A-AFF82AE52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E7B6DB-DAF5-135D-5498-CEA0DE6F2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6B4F80-A3DE-824E-B375-9E343EF48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51EAA1-F745-8BBC-7838-40ED330A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995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1DE7A8-DD1B-1206-E9BB-F0B9D67E2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159588-4193-DC17-2961-DD3D3253D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FD05B38-70A0-A34C-32E7-8199E9F41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615548F-C9C1-458B-2D9B-7EEBE946A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8D8D5B6-2FB7-1846-9828-D64995899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B96CD8C-E7B0-5D5E-25FF-5397A033A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770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FD13B5-BC89-3936-72CB-C3EADD249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FA238F0-88E0-98EA-A7AE-7587B4C54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E80E510-EBBA-7D33-636C-16EED44C2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31E771-F8C8-39C3-4CB4-73942D3258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B427559-ED78-D961-A2FB-56A09AEEE8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B8F7FFC-9E4F-0E0E-2B40-76533670F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1C3ADAF-AEDD-37F7-012B-D565F1A3C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0C89025-2FBB-2540-06C9-45B1E0DAA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98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DB4AB7-A5F4-6341-AA41-BF28E272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23ED62A-FE04-BC6D-26CF-8D93D249F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09A45DD-5139-55D9-527D-651B3B97B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4C68F6F-FE5D-94CB-9EF3-E6B70818D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11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9D32852-E56E-932D-03A7-BA8979DEB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D054FFC-FFDC-752F-1C00-CC07B99D9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0C239EF-8FF8-CC2B-DC65-3E73168BF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256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313B21-D17A-9F71-7C2E-B13307399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A38F27-827B-EB62-A416-F812E14FF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481763E-B559-823B-6BC1-5600C4BA06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3F338C-ED23-7C23-D24C-318201A7F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31FA905-C1A8-B931-82B1-DD766B427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E2A8B55-78DC-8A4D-C220-C2D0F3F17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029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1A6C09-4896-9EBD-934D-1DEC98468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D4C3826-04AD-9302-4B72-19E9BE125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9EAAB38-D951-B521-5E82-0E5A8CF38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F4B5750-85E4-7661-78BB-93AE97358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1679713-C684-7754-6A40-1149C2725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9C0389A-25A1-D11B-E887-B334AD91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83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E84CF6F-4012-CEB1-DC32-809973388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4F4BF01-F251-CFC1-FF94-ADEDA3E5D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4ABCFB-D3C2-26CB-897B-3DA418F134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BB70F5-B244-44AF-BDBE-3DF875970200}" type="datetimeFigureOut">
              <a:rPr lang="cs-CZ" smtClean="0"/>
              <a:t>17.07.2025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6B1956-AB14-CE55-6DCB-D9D8C1A3F3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4EAFA75-EE33-13FA-02FA-82F58CBDE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95AE0C-AA5C-440D-8739-3BB6BB96C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98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E72997-2D77-B22A-C190-EDD71915B6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Jan Hus – T-Graf</a:t>
            </a:r>
          </a:p>
        </p:txBody>
      </p:sp>
    </p:spTree>
    <p:extLst>
      <p:ext uri="{BB962C8B-B14F-4D97-AF65-F5344CB8AC3E}">
        <p14:creationId xmlns:p14="http://schemas.microsoft.com/office/powerpoint/2010/main" val="3110601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5D51C8-7DD1-9EB6-ECD0-D4B6292FD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808"/>
          </a:xfrm>
        </p:spPr>
        <p:txBody>
          <a:bodyPr>
            <a:normAutofit fontScale="90000"/>
          </a:bodyPr>
          <a:lstStyle/>
          <a:p>
            <a:r>
              <a:rPr lang="cs-CZ" dirty="0"/>
              <a:t>        Názory J. Husa		  Názory někoho jiného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F14381-73AA-0DED-D0B2-FD9CB32D0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8333"/>
            <a:ext cx="10515600" cy="3920067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546F1B45-43E1-40D9-C947-8DD607A2A816}"/>
              </a:ext>
            </a:extLst>
          </p:cNvPr>
          <p:cNvCxnSpPr>
            <a:cxnSpLocks/>
            <a:endCxn id="3" idx="2"/>
          </p:cNvCxnSpPr>
          <p:nvPr/>
        </p:nvCxnSpPr>
        <p:spPr>
          <a:xfrm>
            <a:off x="6096000" y="181303"/>
            <a:ext cx="0" cy="47970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ovéPole 8">
            <a:extLst>
              <a:ext uri="{FF2B5EF4-FFF2-40B4-BE49-F238E27FC236}">
                <a16:creationId xmlns:a16="http://schemas.microsoft.com/office/drawing/2014/main" id="{2662ABE1-9F0C-A9FD-D57D-C3B17EE36E6C}"/>
              </a:ext>
            </a:extLst>
          </p:cNvPr>
          <p:cNvSpPr txBox="1"/>
          <p:nvPr/>
        </p:nvSpPr>
        <p:spPr>
          <a:xfrm>
            <a:off x="635000" y="5274733"/>
            <a:ext cx="2633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Odsouzení odpustků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A13F6EE-E72A-475C-EC30-9ABE90657853}"/>
              </a:ext>
            </a:extLst>
          </p:cNvPr>
          <p:cNvSpPr txBox="1"/>
          <p:nvPr/>
        </p:nvSpPr>
        <p:spPr>
          <a:xfrm>
            <a:off x="8542867" y="5911909"/>
            <a:ext cx="3047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Když kněz nemá pravdu, nemusím ho poslouchat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6DC9F023-578E-2519-4BA6-218BA57B0D02}"/>
              </a:ext>
            </a:extLst>
          </p:cNvPr>
          <p:cNvSpPr txBox="1"/>
          <p:nvPr/>
        </p:nvSpPr>
        <p:spPr>
          <a:xfrm>
            <a:off x="4402666" y="5130799"/>
            <a:ext cx="2633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Církev má být chudá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8646CD30-3A2F-92B9-A304-936B8A454DF2}"/>
              </a:ext>
            </a:extLst>
          </p:cNvPr>
          <p:cNvSpPr txBox="1"/>
          <p:nvPr/>
        </p:nvSpPr>
        <p:spPr>
          <a:xfrm>
            <a:off x="2175933" y="6092764"/>
            <a:ext cx="26331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Církev se má řídit hlavně biblí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365E727B-2A14-2663-ECFF-267B0C604BC6}"/>
              </a:ext>
            </a:extLst>
          </p:cNvPr>
          <p:cNvSpPr txBox="1"/>
          <p:nvPr/>
        </p:nvSpPr>
        <p:spPr>
          <a:xfrm>
            <a:off x="5211233" y="6292819"/>
            <a:ext cx="2764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Kázání v rodném jazyce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BDB81C5D-D65C-1A17-A9F4-23180667B2FC}"/>
              </a:ext>
            </a:extLst>
          </p:cNvPr>
          <p:cNvSpPr txBox="1"/>
          <p:nvPr/>
        </p:nvSpPr>
        <p:spPr>
          <a:xfrm>
            <a:off x="7226300" y="5031376"/>
            <a:ext cx="1782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Chtěl založit novou církev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8859EBE5-5A95-66C8-1E16-8DC5E6839D52}"/>
              </a:ext>
            </a:extLst>
          </p:cNvPr>
          <p:cNvSpPr txBox="1"/>
          <p:nvPr/>
        </p:nvSpPr>
        <p:spPr>
          <a:xfrm>
            <a:off x="9398000" y="5091781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Souhlas s prodejem odpustků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96A7682F-B81B-BF4A-D74A-BE6C1CEF1CB8}"/>
              </a:ext>
            </a:extLst>
          </p:cNvPr>
          <p:cNvSpPr txBox="1"/>
          <p:nvPr/>
        </p:nvSpPr>
        <p:spPr>
          <a:xfrm>
            <a:off x="4521201" y="5759949"/>
            <a:ext cx="2108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Bourání kostelů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5CDD73C-3CF8-8E00-8595-AF5B87E3895C}"/>
              </a:ext>
            </a:extLst>
          </p:cNvPr>
          <p:cNvSpPr txBox="1"/>
          <p:nvPr/>
        </p:nvSpPr>
        <p:spPr>
          <a:xfrm>
            <a:off x="222249" y="5882755"/>
            <a:ext cx="1993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Zrušení funkce papeže</a:t>
            </a:r>
          </a:p>
        </p:txBody>
      </p:sp>
    </p:spTree>
    <p:extLst>
      <p:ext uri="{BB962C8B-B14F-4D97-AF65-F5344CB8AC3E}">
        <p14:creationId xmlns:p14="http://schemas.microsoft.com/office/powerpoint/2010/main" val="15693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F5044C-28CE-9BB2-71C0-5DA86319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538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cs-CZ" sz="2800" dirty="0"/>
              <a:t>„Proto, křesťane, následuj Krista a uč se z jeho života, ne z příkladu pyšných kněží. Nevěř všemu, co lidé říkají, ale zkoumej, co říká Písmo svaté. Neboť každý, kdo miluje pravdu, pozná, co je správné.“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877B5EB-22A8-C42D-5927-AF6687CBF6F7}"/>
              </a:ext>
            </a:extLst>
          </p:cNvPr>
          <p:cNvSpPr txBox="1"/>
          <p:nvPr/>
        </p:nvSpPr>
        <p:spPr>
          <a:xfrm>
            <a:off x="1210003" y="3504465"/>
            <a:ext cx="97719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cs-CZ" sz="2400" dirty="0"/>
              <a:t>Vysvětli tento Husův citát, jak ho chápeš</a:t>
            </a:r>
          </a:p>
          <a:p>
            <a:pPr marL="342900" indent="-342900">
              <a:buAutoNum type="arabicPeriod"/>
            </a:pPr>
            <a:endParaRPr lang="cs-CZ" sz="2400" dirty="0"/>
          </a:p>
          <a:p>
            <a:pPr marL="342900" indent="-342900">
              <a:buAutoNum type="arabicPeriod"/>
            </a:pPr>
            <a:r>
              <a:rPr lang="cs-CZ" sz="2400" dirty="0"/>
              <a:t>Vidíte nějaké riziko, když se tímto budou lidé řídit?</a:t>
            </a:r>
          </a:p>
        </p:txBody>
      </p:sp>
    </p:spTree>
    <p:extLst>
      <p:ext uri="{BB962C8B-B14F-4D97-AF65-F5344CB8AC3E}">
        <p14:creationId xmlns:p14="http://schemas.microsoft.com/office/powerpoint/2010/main" val="28071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504A8-D30B-A0AC-75A4-5808C9B92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55379E-84B9-B200-4761-1054BD68E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538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cs-CZ" sz="2800" dirty="0"/>
              <a:t>„Proto, křesťane, následuj Krista a uč se z jeho života, ne z příkladu pyšných kněží. Nevěř všemu, co lidé říkají, ale zkoumej, co říká Písmo svaté. Neboť každý, kdo miluje pravdu, pozná, co je správné.“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7DD4462-A207-4DC5-FF87-E18F0D994C8E}"/>
              </a:ext>
            </a:extLst>
          </p:cNvPr>
          <p:cNvSpPr txBox="1"/>
          <p:nvPr/>
        </p:nvSpPr>
        <p:spPr>
          <a:xfrm>
            <a:off x="1210003" y="3551762"/>
            <a:ext cx="97719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cs-CZ" sz="2400" dirty="0"/>
              <a:t>V obou textech je jinými slovy napsáno totéž – přečtěte si text a zvýrazněte pasáž, kde to je uvedené</a:t>
            </a:r>
          </a:p>
        </p:txBody>
      </p:sp>
    </p:spTree>
    <p:extLst>
      <p:ext uri="{BB962C8B-B14F-4D97-AF65-F5344CB8AC3E}">
        <p14:creationId xmlns:p14="http://schemas.microsoft.com/office/powerpoint/2010/main" val="212301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95063F-AF5D-DD37-B760-1F78C8D00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19509"/>
          </a:xfrm>
        </p:spPr>
        <p:txBody>
          <a:bodyPr>
            <a:normAutofit fontScale="90000"/>
          </a:bodyPr>
          <a:lstStyle/>
          <a:p>
            <a:r>
              <a:rPr lang="cs-CZ" dirty="0"/>
              <a:t>A když papež nebo kněží žijí v hříchu, nemusí je lidé poslouchat. </a:t>
            </a:r>
            <a:br>
              <a:rPr lang="cs-CZ" dirty="0"/>
            </a:br>
            <a:br>
              <a:rPr lang="cs-CZ" dirty="0"/>
            </a:br>
            <a:r>
              <a:rPr lang="cs-CZ" dirty="0"/>
              <a:t>…aby bylo jasné, že nelze beztrestně rozvracet řád, který ustanovil Bůh.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AE48D8B-A539-4BB9-7BC1-C09D47243C3B}"/>
              </a:ext>
            </a:extLst>
          </p:cNvPr>
          <p:cNvSpPr txBox="1"/>
          <p:nvPr/>
        </p:nvSpPr>
        <p:spPr>
          <a:xfrm>
            <a:off x="701566" y="4374932"/>
            <a:ext cx="106522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cs-CZ" sz="3600" dirty="0"/>
              <a:t>Jsou tyto výroky správné?</a:t>
            </a:r>
          </a:p>
          <a:p>
            <a:pPr marL="742950" indent="-742950">
              <a:buAutoNum type="arabicPeriod"/>
            </a:pPr>
            <a:endParaRPr lang="cs-CZ" sz="3600" dirty="0"/>
          </a:p>
          <a:p>
            <a:pPr marL="742950" indent="-742950">
              <a:buAutoNum type="arabicPeriod"/>
            </a:pPr>
            <a:r>
              <a:rPr lang="cs-CZ" sz="3600" dirty="0"/>
              <a:t>Jaké mohou mít důsledky? </a:t>
            </a:r>
          </a:p>
        </p:txBody>
      </p:sp>
    </p:spTree>
    <p:extLst>
      <p:ext uri="{BB962C8B-B14F-4D97-AF65-F5344CB8AC3E}">
        <p14:creationId xmlns:p14="http://schemas.microsoft.com/office/powerpoint/2010/main" val="183972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13F182-0F9E-5515-DAD5-9CCDC2971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11372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cs-CZ" dirty="0"/>
              <a:t>Zneužití a mylná interpretace Husových myšlenek a touha je šířit za každou cenu uvrhli české země i část Evropy do války trvající 15 let.</a:t>
            </a:r>
          </a:p>
        </p:txBody>
      </p:sp>
    </p:spTree>
    <p:extLst>
      <p:ext uri="{BB962C8B-B14F-4D97-AF65-F5344CB8AC3E}">
        <p14:creationId xmlns:p14="http://schemas.microsoft.com/office/powerpoint/2010/main" val="42470021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89F7BA85524EB42AF4FF631EB6239E7" ma:contentTypeVersion="12" ma:contentTypeDescription="Vytvoří nový dokument" ma:contentTypeScope="" ma:versionID="3bdece645afffa9c368bd077d40b49b7">
  <xsd:schema xmlns:xsd="http://www.w3.org/2001/XMLSchema" xmlns:xs="http://www.w3.org/2001/XMLSchema" xmlns:p="http://schemas.microsoft.com/office/2006/metadata/properties" xmlns:ns2="bc6afe3e-7015-44d6-878d-5ba4d7b742d3" targetNamespace="http://schemas.microsoft.com/office/2006/metadata/properties" ma:root="true" ma:fieldsID="29013c76397ed49c65db7e03dfae3327" ns2:_="">
    <xsd:import namespace="bc6afe3e-7015-44d6-878d-5ba4d7b742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afe3e-7015-44d6-878d-5ba4d7b742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Značky obrázků" ma:readOnly="false" ma:fieldId="{5cf76f15-5ced-4ddc-b409-7134ff3c332f}" ma:taxonomyMulti="true" ma:sspId="27dd16fa-df82-42a5-acbd-34776075af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6afe3e-7015-44d6-878d-5ba4d7b742d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FF37847-A1D8-46DF-9FAB-B143F495AA46}"/>
</file>

<file path=customXml/itemProps2.xml><?xml version="1.0" encoding="utf-8"?>
<ds:datastoreItem xmlns:ds="http://schemas.openxmlformats.org/officeDocument/2006/customXml" ds:itemID="{0DD242DB-75B8-41E2-BC16-BADF8D7E2F2E}"/>
</file>

<file path=customXml/itemProps3.xml><?xml version="1.0" encoding="utf-8"?>
<ds:datastoreItem xmlns:ds="http://schemas.openxmlformats.org/officeDocument/2006/customXml" ds:itemID="{AE5E0F66-C34D-4280-BCD2-8F273E413D00}"/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253</Words>
  <Application>Microsoft Office PowerPoint</Application>
  <PresentationFormat>Širokoúhlá obrazovka</PresentationFormat>
  <Paragraphs>22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Motiv Office</vt:lpstr>
      <vt:lpstr>Jan Hus – T-Graf</vt:lpstr>
      <vt:lpstr>        Názory J. Husa    Názory někoho jiného</vt:lpstr>
      <vt:lpstr>„Proto, křesťane, následuj Krista a uč se z jeho života, ne z příkladu pyšných kněží. Nevěř všemu, co lidé říkají, ale zkoumej, co říká Písmo svaté. Neboť každý, kdo miluje pravdu, pozná, co je správné.“</vt:lpstr>
      <vt:lpstr>„Proto, křesťane, následuj Krista a uč se z jeho života, ne z příkladu pyšných kněží. Nevěř všemu, co lidé říkají, ale zkoumej, co říká Písmo svaté. Neboť každý, kdo miluje pravdu, pozná, co je správné.“</vt:lpstr>
      <vt:lpstr>A když papež nebo kněží žijí v hříchu, nemusí je lidé poslouchat.   …aby bylo jasné, že nelze beztrestně rozvracet řád, který ustanovil Bůh.</vt:lpstr>
      <vt:lpstr>Zneužití a mylná interpretace Husových myšlenek a touha je šířit za každou cenu uvrhli české země i část Evropy do války trvající 15 let.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Ziegler Roman</dc:creator>
  <cp:lastModifiedBy>Ziegler Roman</cp:lastModifiedBy>
  <cp:revision>8</cp:revision>
  <dcterms:created xsi:type="dcterms:W3CDTF">2025-07-16T13:04:17Z</dcterms:created>
  <dcterms:modified xsi:type="dcterms:W3CDTF">2025-07-17T04:25:44Z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0x010100789F7BA85524EB42AF4FF631EB6239E7</vt:lpwstr>
  </property>
</Properties>
</file>