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267C4-43DA-64A1-0D24-81CBBAF92DAE}" v="25" dt="2024-10-29T13:27:31.893"/>
    <p1510:client id="{51DBBBDA-6944-EDF2-258A-7C35F53D0253}" v="705" dt="2024-10-28T17:52:24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4A6341-69CD-4BBD-9FEB-B977B3FF96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BBF0F28-2326-4E7A-BCF4-C16CA4DA9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0BD3CE-752B-4C38-B7DB-A04D801C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56E03E-F05D-412F-9997-C649E52C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680DF8-B347-4680-9D45-C3EB8734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2418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251294-23B1-4140-B04F-6F355EE7B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D4E2B1-C4AC-48A5-969E-2B1C7F5C0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80652F-0AA2-43FE-AD0F-E5527B477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9091DB-7A25-4DD6-8DD0-7D0ED6853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3C8CD1-0A31-420D-8241-F9FB63A21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379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6CD441-C69F-4318-8ECF-15D12361E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03C71F0-6633-461B-9104-02593573DC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944948-BBF1-464E-807C-47FEBD98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48A3F7-A20E-4451-91A7-38EA90F16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0DDF196-D6B3-41A9-B1F8-6CAE203F8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290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FC5980-1A58-4CBC-856A-66F1E8C3B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6E667EF-9EAD-4D88-834D-632A75CBA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C9F822-7DB2-4555-9461-80B2A934C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1D24A7-A089-4362-81F2-F04B4B60B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32B48-793E-4BF5-80DD-E58B3CD7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07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53E6D1-87C0-4C3C-B060-4C9C60E8A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8206D7A-77C3-4AFD-A72D-AF6595550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74D417-D1FA-4D65-8C4E-F65C338DB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B30F5F-8D60-42EA-B1C3-1A1CDCD71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00C89D-D575-4553-8E24-F60245FD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5793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D8F5A1-0E6B-489C-BFF9-1E675AA31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ABD1AD-3C38-4D5E-9B77-75193554BB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A2227CF5-C061-4956-9F11-693010D8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9728267-68FB-45EA-9A4F-3919F3252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7BDA67-35BF-4E9C-B549-079CFB93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976F547-34F2-4D6E-8CF5-00A0F528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0029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624B23-AC93-4B00-A487-52EF43583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06405A3D-EF68-4F09-AC1D-9BC33516C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F88FFD1-0219-4AFB-B37C-2B564552BC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FEBC147C-8317-43E6-8D71-EEE97A50C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846EF1E-2E0E-4FA6-8124-399C3C0C66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1B383C9-0228-49A2-AE79-F12CD3405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0A6C91E-868E-4244-95A5-C26517A39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514146C-3DF4-4FB5-82D0-93502AC9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360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55E8AB-37A5-4351-B7DB-F28267EB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4C4520B-5542-4567-93E2-EE7B72649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5BB68E0-CFD0-422D-9EF2-3F29A8A80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D6F2CD4-C085-4CC2-85AE-EAD4CB49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74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D971A92-903B-45D3-B7E8-7B97C243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99B4A51-E7CC-4240-9F93-A901906C5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81A32F-3456-4EC6-AA20-17F26B10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39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1C3BE7-18C6-47B9-9890-C5DC43F2A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5F9D76-284C-442F-A5F7-C4BA35658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448A5B0-ED4C-41A4-B760-669615AF5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6172872-6D55-4D28-8E54-0D1566696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7AA3874-029D-464F-B158-2FD95B40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4ED412-004F-4FD6-9239-D95AE8502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979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2E41D2-51B7-4E35-A564-1EE098BE0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86DC2FC-2131-4FF3-B365-67BB01C539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DFD3A99B-F7C5-4554-B7BE-FDCDC0F62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7DE888-47B5-4431-969B-5D282EDDF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E9C9956-6EB3-4FC5-B994-2929A77A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F9F857C-D1C7-472F-9936-71573E6D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378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E40EC25-DE4A-466F-946C-C14F857D9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62CCC8D-912A-4059-898E-69043A1B5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5289B0-1CC5-4F0F-B66A-CB3A990F45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1754E-ED97-4A0E-B640-3CCADB32B8DF}" type="datetimeFigureOut">
              <a:rPr lang="cs-CZ" smtClean="0"/>
              <a:t>30.10.2024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05549E-B092-4087-8A91-7C1F037AD3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691705-6963-493F-9D66-C9798D0B7B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AA877-82B0-4DD5-812A-E7FCD73CC3E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228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pa.eu/youreurope/citizens/consumers/internet-telecoms/mobile-roaming-costs/index_cs.htm" TargetMode="External"/><Relationship Id="rId2" Type="http://schemas.openxmlformats.org/officeDocument/2006/relationships/hyperlink" Target="https://europa.eu/youreurope/citizens/travel/entry-exit/eu-citizen/index_cs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s.wikipedia.org/wiki/Schengensk%C3%BD_prostor" TargetMode="External"/><Relationship Id="rId4" Type="http://schemas.openxmlformats.org/officeDocument/2006/relationships/hyperlink" Target="https://zpravy.aktualne.cz/ekonomika/pomazankove-maslo-definitivne-neproslo-potvrdil-tribunal-eu/r~5ee6bf5ef88111e4bcb60025900fea0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449495B3-76A5-4904-AB69-365725E171A4}"/>
              </a:ext>
            </a:extLst>
          </p:cNvPr>
          <p:cNvSpPr/>
          <p:nvPr/>
        </p:nvSpPr>
        <p:spPr>
          <a:xfrm>
            <a:off x="4346668" y="363500"/>
            <a:ext cx="312833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b="1" dirty="0"/>
              <a:t>Potřebujeme Evropskou unii?</a:t>
            </a: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A35C4B94-C72E-4EC2-8496-0D2FA21DF593}"/>
              </a:ext>
            </a:extLst>
          </p:cNvPr>
          <p:cNvSpPr/>
          <p:nvPr/>
        </p:nvSpPr>
        <p:spPr>
          <a:xfrm>
            <a:off x="1381527" y="1445526"/>
            <a:ext cx="2950764" cy="49745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ANO</a:t>
            </a:r>
            <a:endParaRPr lang="cs-CZ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5040435E-44B4-4602-9C5B-F95A26845130}"/>
              </a:ext>
            </a:extLst>
          </p:cNvPr>
          <p:cNvSpPr/>
          <p:nvPr/>
        </p:nvSpPr>
        <p:spPr>
          <a:xfrm>
            <a:off x="7577033" y="1448921"/>
            <a:ext cx="2965141" cy="47737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dirty="0">
                <a:solidFill>
                  <a:schemeClr val="accent1"/>
                </a:solidFill>
              </a:rPr>
              <a:t>NE</a:t>
            </a:r>
            <a:endParaRPr lang="cs-CZ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17" name="Obdélník: se zakulacenými rohy 16">
            <a:extLst>
              <a:ext uri="{FF2B5EF4-FFF2-40B4-BE49-F238E27FC236}">
                <a16:creationId xmlns:a16="http://schemas.microsoft.com/office/drawing/2014/main" id="{372D9DCB-7B24-4894-834D-0E252F361033}"/>
              </a:ext>
            </a:extLst>
          </p:cNvPr>
          <p:cNvSpPr/>
          <p:nvPr/>
        </p:nvSpPr>
        <p:spPr>
          <a:xfrm>
            <a:off x="389970" y="2452991"/>
            <a:ext cx="1983111" cy="64142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400" dirty="0">
                <a:solidFill>
                  <a:schemeClr val="accent1"/>
                </a:solidFill>
                <a:cs typeface="Calibri"/>
              </a:rPr>
              <a:t>Můžeme cestovat bez pasu</a:t>
            </a:r>
          </a:p>
        </p:txBody>
      </p:sp>
      <p:sp>
        <p:nvSpPr>
          <p:cNvPr id="18" name="Obdélník: se zakulacenými rohy 17">
            <a:extLst>
              <a:ext uri="{FF2B5EF4-FFF2-40B4-BE49-F238E27FC236}">
                <a16:creationId xmlns:a16="http://schemas.microsoft.com/office/drawing/2014/main" id="{2BC4B561-CC40-417D-A4D6-6A95533BF6A0}"/>
              </a:ext>
            </a:extLst>
          </p:cNvPr>
          <p:cNvSpPr/>
          <p:nvPr/>
        </p:nvSpPr>
        <p:spPr>
          <a:xfrm>
            <a:off x="2937330" y="2440304"/>
            <a:ext cx="2681890" cy="64734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400" dirty="0">
                <a:solidFill>
                  <a:schemeClr val="accent1"/>
                </a:solidFill>
                <a:cs typeface="Calibri"/>
              </a:rPr>
              <a:t>Telefonování a SMS zprávy jsou v rámci EU za stejné ceny jako v ČR</a:t>
            </a:r>
          </a:p>
        </p:txBody>
      </p:sp>
      <p:sp>
        <p:nvSpPr>
          <p:cNvPr id="19" name="Obdélník: se zakulacenými rohy 18">
            <a:extLst>
              <a:ext uri="{FF2B5EF4-FFF2-40B4-BE49-F238E27FC236}">
                <a16:creationId xmlns:a16="http://schemas.microsoft.com/office/drawing/2014/main" id="{1FBC5638-2309-444F-9B09-5694D484D631}"/>
              </a:ext>
            </a:extLst>
          </p:cNvPr>
          <p:cNvSpPr/>
          <p:nvPr/>
        </p:nvSpPr>
        <p:spPr>
          <a:xfrm>
            <a:off x="9065163" y="2451239"/>
            <a:ext cx="2745112" cy="119835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400" dirty="0">
                <a:solidFill>
                  <a:schemeClr val="accent1"/>
                </a:solidFill>
                <a:cs typeface="Calibri"/>
              </a:rPr>
              <a:t>Nepotřebujeme být v EU, pokud chceme být zařazeni do schengenského prostoru, protože tam můžeme být zařazeni, i kdybychom byli mimo EU.</a:t>
            </a:r>
          </a:p>
        </p:txBody>
      </p:sp>
      <p:sp>
        <p:nvSpPr>
          <p:cNvPr id="20" name="Obdélník: se zakulacenými rohy 19">
            <a:extLst>
              <a:ext uri="{FF2B5EF4-FFF2-40B4-BE49-F238E27FC236}">
                <a16:creationId xmlns:a16="http://schemas.microsoft.com/office/drawing/2014/main" id="{C73AF7A8-EFF8-42FE-A074-AFBF38C29DB2}"/>
              </a:ext>
            </a:extLst>
          </p:cNvPr>
          <p:cNvSpPr/>
          <p:nvPr/>
        </p:nvSpPr>
        <p:spPr>
          <a:xfrm>
            <a:off x="6110089" y="2450453"/>
            <a:ext cx="2727984" cy="106259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400" dirty="0">
                <a:solidFill>
                  <a:schemeClr val="accent1"/>
                </a:solidFill>
                <a:cs typeface="Calibri"/>
              </a:rPr>
              <a:t>Tím, že jsme v EU, tak kvůli vnitřnímu trhu musíme mít soulad s ostatními zeměmi EU v prodávaném zboží</a:t>
            </a:r>
          </a:p>
        </p:txBody>
      </p:sp>
      <p:sp>
        <p:nvSpPr>
          <p:cNvPr id="21" name="Obdélník: se zakulacenými rohy 20">
            <a:extLst>
              <a:ext uri="{FF2B5EF4-FFF2-40B4-BE49-F238E27FC236}">
                <a16:creationId xmlns:a16="http://schemas.microsoft.com/office/drawing/2014/main" id="{87BFB77D-F593-4001-BB40-0F402EF2CC52}"/>
              </a:ext>
            </a:extLst>
          </p:cNvPr>
          <p:cNvSpPr/>
          <p:nvPr/>
        </p:nvSpPr>
        <p:spPr>
          <a:xfrm>
            <a:off x="389970" y="3764864"/>
            <a:ext cx="1983111" cy="2936156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200" dirty="0">
                <a:solidFill>
                  <a:schemeClr val="accent1"/>
                </a:solidFill>
                <a:cs typeface="Calibri"/>
              </a:rPr>
              <a:t>Když cestujeme v rámci EU a v rámci schengenského prostoru, nemusíme mít žádné cestovní doklady a pokud cestujeme mezi státy v rámci EU, ale mimo </a:t>
            </a:r>
            <a:r>
              <a:rPr lang="cs-CZ" sz="1200" dirty="0" err="1">
                <a:solidFill>
                  <a:schemeClr val="accent1"/>
                </a:solidFill>
                <a:cs typeface="Calibri"/>
              </a:rPr>
              <a:t>schen</a:t>
            </a:r>
            <a:r>
              <a:rPr lang="cs-CZ" sz="1200" dirty="0">
                <a:solidFill>
                  <a:schemeClr val="accent1"/>
                </a:solidFill>
                <a:cs typeface="Calibri"/>
              </a:rPr>
              <a:t>. prost., doporučuje se mít pas nebo občanku</a:t>
            </a:r>
          </a:p>
          <a:p>
            <a:pPr algn="ctr"/>
            <a:endParaRPr lang="cs-CZ" sz="1200" dirty="0">
              <a:solidFill>
                <a:schemeClr val="accent1"/>
              </a:solidFill>
              <a:cs typeface="Calibri"/>
            </a:endParaRPr>
          </a:p>
          <a:p>
            <a:pPr algn="ctr"/>
            <a:r>
              <a:rPr lang="cs-CZ" sz="1200" dirty="0">
                <a:solidFill>
                  <a:schemeClr val="accent1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https://europa.eu/youreurope/citizens/travel/entry-exit/eu-citizen/index_cs.htm</a:t>
            </a:r>
            <a:endParaRPr lang="cs-CZ">
              <a:ea typeface="+mn-lt"/>
              <a:cs typeface="+mn-lt"/>
            </a:endParaRPr>
          </a:p>
          <a:p>
            <a:pPr algn="ctr"/>
            <a:endParaRPr lang="cs-CZ" sz="1200" dirty="0">
              <a:solidFill>
                <a:schemeClr val="accent1"/>
              </a:solidFill>
              <a:ea typeface="+mn-lt"/>
              <a:cs typeface="+mn-lt"/>
            </a:endParaRPr>
          </a:p>
          <a:p>
            <a:pPr algn="ctr"/>
            <a:endParaRPr lang="cs-CZ" sz="1200" dirty="0">
              <a:solidFill>
                <a:schemeClr val="accent1"/>
              </a:solidFill>
              <a:ea typeface="+mn-lt"/>
              <a:cs typeface="+mn-lt"/>
            </a:endParaRPr>
          </a:p>
        </p:txBody>
      </p:sp>
      <p:sp>
        <p:nvSpPr>
          <p:cNvPr id="23" name="Obdélník: se zakulacenými rohy 22">
            <a:extLst>
              <a:ext uri="{FF2B5EF4-FFF2-40B4-BE49-F238E27FC236}">
                <a16:creationId xmlns:a16="http://schemas.microsoft.com/office/drawing/2014/main" id="{7CE62A4D-5728-4EFC-9577-F9E86A864168}"/>
              </a:ext>
            </a:extLst>
          </p:cNvPr>
          <p:cNvSpPr/>
          <p:nvPr/>
        </p:nvSpPr>
        <p:spPr>
          <a:xfrm>
            <a:off x="2940631" y="3626289"/>
            <a:ext cx="2678045" cy="307473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200" dirty="0">
                <a:solidFill>
                  <a:schemeClr val="accent1"/>
                </a:solidFill>
              </a:rPr>
              <a:t>"Pokud používáte mobilní telefon na cestách do jiné země EU, neplatíte již žádné zvláštní poplatky nad rámec sazeb, které váš operátor účtuje ve vašem domovském členském státe. V rámci EU tedy můžete využívat roamingové služby jako za domácích podmínek (</a:t>
            </a:r>
            <a:r>
              <a:rPr lang="cs-CZ" sz="1200" dirty="0" err="1">
                <a:solidFill>
                  <a:schemeClr val="accent1"/>
                </a:solidFill>
              </a:rPr>
              <a:t>roam</a:t>
            </a:r>
            <a:r>
              <a:rPr lang="cs-CZ" sz="1200" dirty="0">
                <a:solidFill>
                  <a:schemeClr val="accent1"/>
                </a:solidFill>
              </a:rPr>
              <a:t> </a:t>
            </a:r>
            <a:r>
              <a:rPr lang="cs-CZ" sz="1200" dirty="0" err="1">
                <a:solidFill>
                  <a:schemeClr val="accent1"/>
                </a:solidFill>
              </a:rPr>
              <a:t>like</a:t>
            </a:r>
            <a:r>
              <a:rPr lang="cs-CZ" sz="1200" dirty="0">
                <a:solidFill>
                  <a:schemeClr val="accent1"/>
                </a:solidFill>
              </a:rPr>
              <a:t> </a:t>
            </a:r>
            <a:r>
              <a:rPr lang="cs-CZ" sz="1200" dirty="0" err="1">
                <a:solidFill>
                  <a:schemeClr val="accent1"/>
                </a:solidFill>
              </a:rPr>
              <a:t>at</a:t>
            </a:r>
            <a:r>
              <a:rPr lang="cs-CZ" sz="1200" dirty="0">
                <a:solidFill>
                  <a:schemeClr val="accent1"/>
                </a:solidFill>
              </a:rPr>
              <a:t> </a:t>
            </a:r>
            <a:r>
              <a:rPr lang="cs-CZ" sz="1200" dirty="0" err="1">
                <a:solidFill>
                  <a:schemeClr val="accent1"/>
                </a:solidFill>
              </a:rPr>
              <a:t>home</a:t>
            </a:r>
            <a:r>
              <a:rPr lang="cs-CZ" sz="1200" dirty="0">
                <a:solidFill>
                  <a:schemeClr val="accent1"/>
                </a:solidFill>
              </a:rPr>
              <a:t>")"</a:t>
            </a:r>
            <a:endParaRPr lang="cs-CZ" sz="1200" dirty="0">
              <a:solidFill>
                <a:schemeClr val="accent1"/>
              </a:solidFill>
              <a:cs typeface="Calibri"/>
            </a:endParaRPr>
          </a:p>
          <a:p>
            <a:pPr algn="ctr"/>
            <a:endParaRPr lang="cs-CZ" sz="1200" dirty="0">
              <a:solidFill>
                <a:schemeClr val="accent1"/>
              </a:solidFill>
              <a:cs typeface="Calibri"/>
            </a:endParaRPr>
          </a:p>
          <a:p>
            <a:pPr algn="ctr"/>
            <a:r>
              <a:rPr lang="cs-CZ" sz="1200" dirty="0">
                <a:solidFill>
                  <a:schemeClr val="accent1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https://europa.eu/youreurope/citizens/consumers/internet-telecoms/mobile-roaming-costs/index_cs.htm</a:t>
            </a:r>
            <a:endParaRPr lang="cs-CZ"/>
          </a:p>
          <a:p>
            <a:pPr algn="ctr"/>
            <a:endParaRPr lang="cs-CZ" dirty="0">
              <a:solidFill>
                <a:schemeClr val="accent1"/>
              </a:solidFill>
              <a:ea typeface="+mn-lt"/>
              <a:cs typeface="+mn-lt"/>
            </a:endParaRPr>
          </a:p>
        </p:txBody>
      </p:sp>
      <p:sp>
        <p:nvSpPr>
          <p:cNvPr id="24" name="Obdélník: se zakulacenými rohy 23">
            <a:extLst>
              <a:ext uri="{FF2B5EF4-FFF2-40B4-BE49-F238E27FC236}">
                <a16:creationId xmlns:a16="http://schemas.microsoft.com/office/drawing/2014/main" id="{F9161222-95ED-4AE5-A0CC-A93A222F9C72}"/>
              </a:ext>
            </a:extLst>
          </p:cNvPr>
          <p:cNvSpPr/>
          <p:nvPr/>
        </p:nvSpPr>
        <p:spPr>
          <a:xfrm>
            <a:off x="6174600" y="3823428"/>
            <a:ext cx="2946392" cy="307993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400" dirty="0">
                <a:solidFill>
                  <a:schemeClr val="accent1"/>
                </a:solidFill>
              </a:rPr>
              <a:t>Například nesmíme "pomazánkové máslo" označovat /nazývat máslo. "Jako máslo mohou být v Unii označeny jen ty produkty, u nichž mléčný tuk tvoří nejméně 80 %."</a:t>
            </a:r>
          </a:p>
          <a:p>
            <a:pPr algn="ctr"/>
            <a:endParaRPr lang="cs-CZ" sz="1400" dirty="0">
              <a:solidFill>
                <a:schemeClr val="accent1"/>
              </a:solidFill>
              <a:cs typeface="Calibri"/>
            </a:endParaRPr>
          </a:p>
          <a:p>
            <a:pPr algn="ctr"/>
            <a:r>
              <a:rPr lang="cs-CZ" sz="1400" dirty="0">
                <a:solidFill>
                  <a:schemeClr val="accent1"/>
                </a:solidFill>
                <a:ea typeface="+mn-lt"/>
                <a:cs typeface="+mn-lt"/>
                <a:hlinkClick r:id="rId4"/>
              </a:rPr>
              <a:t>https://zpravy.aktualne.cz/ekonomika/pomazankove-maslo-definitivne-neproslo-potvrdil-tribunal-eu/r~5ee6bf5ef88111e4bcb60025900fea04/</a:t>
            </a:r>
            <a:endParaRPr lang="cs-CZ">
              <a:solidFill>
                <a:schemeClr val="accent1"/>
              </a:solidFill>
              <a:ea typeface="+mn-lt"/>
              <a:cs typeface="+mn-lt"/>
              <a:hlinkClick r:id="rId4"/>
            </a:endParaRPr>
          </a:p>
        </p:txBody>
      </p:sp>
      <p:sp>
        <p:nvSpPr>
          <p:cNvPr id="26" name="Obdélník: se zakulacenými rohy 25">
            <a:extLst>
              <a:ext uri="{FF2B5EF4-FFF2-40B4-BE49-F238E27FC236}">
                <a16:creationId xmlns:a16="http://schemas.microsoft.com/office/drawing/2014/main" id="{605B84AA-2879-450B-9F4B-D6D3FBAFE091}"/>
              </a:ext>
            </a:extLst>
          </p:cNvPr>
          <p:cNvSpPr/>
          <p:nvPr/>
        </p:nvSpPr>
        <p:spPr>
          <a:xfrm>
            <a:off x="9279006" y="4106807"/>
            <a:ext cx="2532197" cy="2088947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cs-CZ" sz="1200" dirty="0">
                <a:solidFill>
                  <a:schemeClr val="accent1"/>
                </a:solidFill>
                <a:cs typeface="Calibri"/>
              </a:rPr>
              <a:t>Švýcarsko a Lichtenštejnsko není součástí EU, ale patří do Schengenského prostoru.</a:t>
            </a:r>
          </a:p>
          <a:p>
            <a:pPr algn="ctr"/>
            <a:endParaRPr lang="cs-CZ" sz="1200" dirty="0">
              <a:solidFill>
                <a:schemeClr val="accent1"/>
              </a:solidFill>
              <a:cs typeface="Calibri"/>
            </a:endParaRPr>
          </a:p>
          <a:p>
            <a:pPr algn="ctr"/>
            <a:r>
              <a:rPr lang="cs-CZ" sz="1200" dirty="0">
                <a:solidFill>
                  <a:schemeClr val="accent1"/>
                </a:solidFill>
                <a:ea typeface="+mn-lt"/>
                <a:cs typeface="+mn-lt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https://cs.wikipedia.org/wiki/Schengensk%C3%BD_prostor</a:t>
            </a:r>
            <a:endParaRPr lang="cs-CZ" sz="1200">
              <a:solidFill>
                <a:schemeClr val="accent1"/>
              </a:solidFill>
              <a:cs typeface="Calibri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cxnSp>
        <p:nvCxnSpPr>
          <p:cNvPr id="28" name="Přímá spojnice se šipkou 27">
            <a:extLst>
              <a:ext uri="{FF2B5EF4-FFF2-40B4-BE49-F238E27FC236}">
                <a16:creationId xmlns:a16="http://schemas.microsoft.com/office/drawing/2014/main" id="{A8CAEC06-A75B-4378-BC5F-2ACFAF076661}"/>
              </a:ext>
            </a:extLst>
          </p:cNvPr>
          <p:cNvCxnSpPr>
            <a:cxnSpLocks/>
          </p:cNvCxnSpPr>
          <p:nvPr/>
        </p:nvCxnSpPr>
        <p:spPr>
          <a:xfrm>
            <a:off x="2972767" y="2005130"/>
            <a:ext cx="1009995" cy="373707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76296BA8-9E7E-40BA-9CEF-CDE27B286670}"/>
              </a:ext>
            </a:extLst>
          </p:cNvPr>
          <p:cNvCxnSpPr>
            <a:cxnSpLocks/>
          </p:cNvCxnSpPr>
          <p:nvPr/>
        </p:nvCxnSpPr>
        <p:spPr>
          <a:xfrm>
            <a:off x="9147831" y="1908915"/>
            <a:ext cx="1516241" cy="52335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7D4443E3-19CD-4F8E-BA95-E2CBDA808FE0}"/>
              </a:ext>
            </a:extLst>
          </p:cNvPr>
          <p:cNvCxnSpPr>
            <a:cxnSpLocks/>
          </p:cNvCxnSpPr>
          <p:nvPr/>
        </p:nvCxnSpPr>
        <p:spPr>
          <a:xfrm flipH="1">
            <a:off x="7590299" y="1897368"/>
            <a:ext cx="1530498" cy="49551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5" name="Přímá spojnice se šipkou 44">
            <a:extLst>
              <a:ext uri="{FF2B5EF4-FFF2-40B4-BE49-F238E27FC236}">
                <a16:creationId xmlns:a16="http://schemas.microsoft.com/office/drawing/2014/main" id="{88911AC5-EBA4-4CBF-9146-FB4EAEEF7351}"/>
              </a:ext>
            </a:extLst>
          </p:cNvPr>
          <p:cNvCxnSpPr>
            <a:cxnSpLocks/>
          </p:cNvCxnSpPr>
          <p:nvPr/>
        </p:nvCxnSpPr>
        <p:spPr>
          <a:xfrm>
            <a:off x="1330658" y="3279213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Přímá spojnice se šipkou 49">
            <a:extLst>
              <a:ext uri="{FF2B5EF4-FFF2-40B4-BE49-F238E27FC236}">
                <a16:creationId xmlns:a16="http://schemas.microsoft.com/office/drawing/2014/main" id="{CCBD515E-A33F-4B02-AA8B-4028CEE7EC78}"/>
              </a:ext>
            </a:extLst>
          </p:cNvPr>
          <p:cNvCxnSpPr>
            <a:cxnSpLocks/>
          </p:cNvCxnSpPr>
          <p:nvPr/>
        </p:nvCxnSpPr>
        <p:spPr>
          <a:xfrm>
            <a:off x="10550497" y="3762383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2" name="Přímá spojnice se šipkou 51">
            <a:extLst>
              <a:ext uri="{FF2B5EF4-FFF2-40B4-BE49-F238E27FC236}">
                <a16:creationId xmlns:a16="http://schemas.microsoft.com/office/drawing/2014/main" id="{47E3C30C-C21C-421C-A681-2A570D3EE74E}"/>
              </a:ext>
            </a:extLst>
          </p:cNvPr>
          <p:cNvCxnSpPr>
            <a:cxnSpLocks/>
          </p:cNvCxnSpPr>
          <p:nvPr/>
        </p:nvCxnSpPr>
        <p:spPr>
          <a:xfrm>
            <a:off x="4402701" y="3222114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7" name="Obdélník: se zakulacenými rohy 56">
            <a:extLst>
              <a:ext uri="{FF2B5EF4-FFF2-40B4-BE49-F238E27FC236}">
                <a16:creationId xmlns:a16="http://schemas.microsoft.com/office/drawing/2014/main" id="{DFC38BC0-08D0-445A-9864-8F248E5F93DE}"/>
              </a:ext>
            </a:extLst>
          </p:cNvPr>
          <p:cNvSpPr/>
          <p:nvPr/>
        </p:nvSpPr>
        <p:spPr>
          <a:xfrm>
            <a:off x="219820" y="2441249"/>
            <a:ext cx="2378735" cy="4157959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Obdélník 57">
            <a:extLst>
              <a:ext uri="{FF2B5EF4-FFF2-40B4-BE49-F238E27FC236}">
                <a16:creationId xmlns:a16="http://schemas.microsoft.com/office/drawing/2014/main" id="{BA858AD7-3825-4DA0-86F9-59FCCDE6FB6E}"/>
              </a:ext>
            </a:extLst>
          </p:cNvPr>
          <p:cNvSpPr/>
          <p:nvPr/>
        </p:nvSpPr>
        <p:spPr>
          <a:xfrm>
            <a:off x="-6148" y="2003678"/>
            <a:ext cx="1099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dirty="0">
                <a:solidFill>
                  <a:srgbClr val="92D050"/>
                </a:solidFill>
              </a:rPr>
              <a:t>argument</a:t>
            </a:r>
          </a:p>
        </p:txBody>
      </p:sp>
      <p:cxnSp>
        <p:nvCxnSpPr>
          <p:cNvPr id="2" name="Přímá spojnice se šipkou 1">
            <a:extLst>
              <a:ext uri="{FF2B5EF4-FFF2-40B4-BE49-F238E27FC236}">
                <a16:creationId xmlns:a16="http://schemas.microsoft.com/office/drawing/2014/main" id="{D9F9EFFF-317B-E9BD-F993-E371DC2716A7}"/>
              </a:ext>
            </a:extLst>
          </p:cNvPr>
          <p:cNvCxnSpPr>
            <a:cxnSpLocks/>
          </p:cNvCxnSpPr>
          <p:nvPr/>
        </p:nvCxnSpPr>
        <p:spPr>
          <a:xfrm>
            <a:off x="7644372" y="3526787"/>
            <a:ext cx="0" cy="3012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" name="Přímá spojnice se šipkou 2">
            <a:extLst>
              <a:ext uri="{FF2B5EF4-FFF2-40B4-BE49-F238E27FC236}">
                <a16:creationId xmlns:a16="http://schemas.microsoft.com/office/drawing/2014/main" id="{A23C8BFE-8547-CC9E-5B3D-67059247B6DE}"/>
              </a:ext>
            </a:extLst>
          </p:cNvPr>
          <p:cNvCxnSpPr>
            <a:cxnSpLocks/>
          </p:cNvCxnSpPr>
          <p:nvPr/>
        </p:nvCxnSpPr>
        <p:spPr>
          <a:xfrm flipH="1">
            <a:off x="1483120" y="2023925"/>
            <a:ext cx="1442045" cy="36928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620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e6a5-0757-41d4-b297-98871ce0253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6A14FB5452E04DA48B244FDC598AC0" ma:contentTypeVersion="13" ma:contentTypeDescription="Vytvoří nový dokument" ma:contentTypeScope="" ma:versionID="ce4137909d8a77268aafe6c2d3ff1a9a">
  <xsd:schema xmlns:xsd="http://www.w3.org/2001/XMLSchema" xmlns:xs="http://www.w3.org/2001/XMLSchema" xmlns:p="http://schemas.microsoft.com/office/2006/metadata/properties" xmlns:ns2="d2c3e6a5-0757-41d4-b297-98871ce02533" xmlns:ns3="0f239e58-f359-4c3a-a023-8a1e1f94737d" targetNamespace="http://schemas.microsoft.com/office/2006/metadata/properties" ma:root="true" ma:fieldsID="fe89a777b360328b8d3026198b902a28" ns2:_="" ns3:_="">
    <xsd:import namespace="d2c3e6a5-0757-41d4-b297-98871ce02533"/>
    <xsd:import namespace="0f239e58-f359-4c3a-a023-8a1e1f9473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e6a5-0757-41d4-b297-98871ce02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39e58-f359-4c3a-a023-8a1e1f9473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166381-880A-426E-B6CD-720BFF3F8167}">
  <ds:schemaRefs>
    <ds:schemaRef ds:uri="http://schemas.microsoft.com/office/2006/metadata/properties"/>
    <ds:schemaRef ds:uri="http://schemas.microsoft.com/office/infopath/2007/PartnerControls"/>
    <ds:schemaRef ds:uri="d2c3e6a5-0757-41d4-b297-98871ce02533"/>
  </ds:schemaRefs>
</ds:datastoreItem>
</file>

<file path=customXml/itemProps2.xml><?xml version="1.0" encoding="utf-8"?>
<ds:datastoreItem xmlns:ds="http://schemas.openxmlformats.org/officeDocument/2006/customXml" ds:itemID="{D5B0A999-0912-458A-8E51-F51BA8D627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07AFA5-7F8E-49EA-BEBC-34FF31DFF7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c3e6a5-0757-41d4-b297-98871ce02533"/>
    <ds:schemaRef ds:uri="0f239e58-f359-4c3a-a023-8a1e1f9473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</Words>
  <Application>Microsoft Office PowerPoint</Application>
  <PresentationFormat>Širokoúhlá obrazovka</PresentationFormat>
  <Paragraphs>14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Nosková Alena</dc:creator>
  <cp:lastModifiedBy>Nosková Alena</cp:lastModifiedBy>
  <cp:revision>143</cp:revision>
  <dcterms:created xsi:type="dcterms:W3CDTF">2024-10-25T12:13:32Z</dcterms:created>
  <dcterms:modified xsi:type="dcterms:W3CDTF">2024-10-30T11:37:48Z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0x010100756A14FB5452E04DA48B244FDC598AC0</vt:lpwstr>
  </property>
  <property fmtid="{D5CDD505-2E9C-101B-9397-08002B2CF9AE}" pid="3" name="MediaServiceImageTags">
    <vt:lpwstr/>
  </property>
</Properties>
</file>