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eufler.cz/cs-CZ/fotohistorie/fotoarchiv,herecky-a-herci-epochy-do-1918,58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800" b="1">
                <a:solidFill>
                  <a:schemeClr val="dk1"/>
                </a:solidFill>
              </a:rPr>
              <a:t>Zdroj: ttps://www.idnes.cz/zpravy/revue/vztahy-a-sex/billie-eilish-zpevacka-pohlavi-sexualita-hudba-bbc-three.A221223_111135_sex_sub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cbc8562be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cbc8562be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06bd5d5b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06bd5d5b3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Zdroje: Louis-Joseph Anthonissen: Prádelna v Trouville, 1888, 61 x 83 cm, Muzeum umění v Pau; spodní dva obrázky zleva Marie Bahenská - Libuše Heczková - Dana Musilová: Nezbytná, osvobozující, pomlouvaná. O ženské práci, Hradec Králové 2017, s. 105, 106. ; Rozladěná služebná, knižní ilustrace z roku 1855 v publikaci Forrester's pictorial miscellany for the family circle; Obraz vpravo dole: Všechna štěstí, Alfred Stevens, kolem roku 1880, 53,5 x 67,5 cm, Muzeum Orsay, Paříž.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06bd5d5b3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06bd5d5b3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SLIDE 3, ZDROJE: Louis-Joseph Anthonissen: Prádelna v Trouville, 1888, 61 x 83 cm, Muzeum umění v Pau, spodní tři obrázky zleva Marie Bahenská - Libuše Heczková - Dana Musilová: Nezbytná, osvobozující, pomlouvaná. O ženské práci, Hradec Králové 2017, s. 105, 106, 108; Obraz vpravo dole: Všechna štěstí, Alfred Stevens, kolem roku 1880, 53,5 x 67,5 cm, Muzeum Orsay, Paříž.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SLIDE 4, ZDROJE: Bejvávalo.cz (učitelka), Wikipedie (Božena Němcová a Zdeňka Braunerová), Otýlie Sklenaříková-Malá (</a:t>
            </a:r>
            <a:r>
              <a:rPr lang="cs" u="sng">
                <a:solidFill>
                  <a:schemeClr val="hlink"/>
                </a:solidFill>
                <a:hlinkClick r:id="rId3"/>
              </a:rPr>
              <a:t>http://www.scheufler.cz/cs-CZ/fotohistorie/fotoarchiv,herecky-a-herci-epochy-do-1918,58.html</a:t>
            </a:r>
            <a:r>
              <a:rPr lang="cs"/>
              <a:t>),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06bd5d5b38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06bd5d5b38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2888da9c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2888da9cc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06bd5d5b38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06bd5d5b38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ZdmDEEJKk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7eLoPD700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Bilie Eilish o ženách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4600" y="100347"/>
            <a:ext cx="5849550" cy="438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1015200" y="56425"/>
            <a:ext cx="7113600" cy="830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38100" cap="flat" cmpd="sng">
            <a:solidFill>
              <a:srgbClr val="FCE5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 b="1"/>
              <a:t>Jak nahlíželi/y na ženu?</a:t>
            </a:r>
            <a:endParaRPr sz="2100" b="1"/>
          </a:p>
        </p:txBody>
      </p:sp>
      <p:sp>
        <p:nvSpPr>
          <p:cNvPr id="60" name="Google Shape;60;p14"/>
          <p:cNvSpPr txBox="1"/>
          <p:nvPr/>
        </p:nvSpPr>
        <p:spPr>
          <a:xfrm>
            <a:off x="117750" y="4561800"/>
            <a:ext cx="89085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" sz="1200" b="1">
                <a:solidFill>
                  <a:schemeClr val="dk1"/>
                </a:solidFill>
              </a:rPr>
              <a:t>Zdroj: Členky Amerického klubu dam na snímku z 31. srpna 1871, sbírky Národního muzea – Náprstkova muzea asijských, afrických a amerických kultur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604450" cy="258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6375" y="0"/>
            <a:ext cx="4514890" cy="258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56425" y="2910125"/>
            <a:ext cx="2987363" cy="224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30963" y="2926238"/>
            <a:ext cx="1854815" cy="221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7">
            <a:alphaModFix/>
          </a:blip>
          <a:srcRect r="1224"/>
          <a:stretch/>
        </p:blipFill>
        <p:spPr>
          <a:xfrm>
            <a:off x="7416950" y="2650537"/>
            <a:ext cx="1727050" cy="23164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-25" y="2217750"/>
            <a:ext cx="3604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 b="1">
                <a:solidFill>
                  <a:schemeClr val="lt1"/>
                </a:solidFill>
              </a:rPr>
              <a:t>Prádelna v Trouville, Francie, 1888</a:t>
            </a:r>
            <a:endParaRPr sz="1100" b="1">
              <a:solidFill>
                <a:schemeClr val="lt1"/>
              </a:solidFill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4671575" y="2267450"/>
            <a:ext cx="3604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 b="1">
                <a:solidFill>
                  <a:schemeClr val="lt1"/>
                </a:solidFill>
              </a:rPr>
              <a:t>Továrna na spřádání lnu, Francie, 1908.</a:t>
            </a:r>
            <a:endParaRPr sz="1100" b="1">
              <a:solidFill>
                <a:schemeClr val="lt1"/>
              </a:solidFill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-56425" y="2910125"/>
            <a:ext cx="2987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 b="1">
                <a:solidFill>
                  <a:schemeClr val="dk1"/>
                </a:solidFill>
              </a:rPr>
              <a:t>Nakládání žita na poli,</a:t>
            </a:r>
            <a:endParaRPr sz="1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 b="1">
                <a:solidFill>
                  <a:schemeClr val="dk1"/>
                </a:solidFill>
              </a:rPr>
              <a:t>Sušice</a:t>
            </a:r>
            <a:endParaRPr sz="1100" b="1">
              <a:solidFill>
                <a:schemeClr val="dk1"/>
              </a:solidFill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2970425" y="4582575"/>
            <a:ext cx="1854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 b="1">
                <a:solidFill>
                  <a:schemeClr val="lt1"/>
                </a:solidFill>
              </a:rPr>
              <a:t>Výroba másla v máselnici, Sušice</a:t>
            </a:r>
            <a:endParaRPr sz="1100" b="1">
              <a:solidFill>
                <a:schemeClr val="lt1"/>
              </a:solidFill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7457275" y="4582575"/>
            <a:ext cx="1652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 rotWithShape="1">
          <a:blip r:embed="rId8">
            <a:alphaModFix/>
          </a:blip>
          <a:srcRect l="22936" r="13860"/>
          <a:stretch/>
        </p:blipFill>
        <p:spPr>
          <a:xfrm>
            <a:off x="4963150" y="2795825"/>
            <a:ext cx="2276424" cy="20258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/>
          <p:nvPr/>
        </p:nvSpPr>
        <p:spPr>
          <a:xfrm>
            <a:off x="4963163" y="4722525"/>
            <a:ext cx="2276400" cy="4371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38100" cap="flat" cmpd="sng">
            <a:solidFill>
              <a:srgbClr val="FCE5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 b="1">
                <a:solidFill>
                  <a:schemeClr val="dk1"/>
                </a:solidFill>
              </a:rPr>
              <a:t>Rozladěná služebná, 1855</a:t>
            </a:r>
            <a:endParaRPr sz="1500" b="1">
              <a:solidFill>
                <a:schemeClr val="dk1"/>
              </a:solidFill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7416950" y="4722525"/>
            <a:ext cx="1727100" cy="4371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38100" cap="flat" cmpd="sng">
            <a:solidFill>
              <a:srgbClr val="FCE5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 b="1">
                <a:solidFill>
                  <a:schemeClr val="dk1"/>
                </a:solidFill>
              </a:rPr>
              <a:t>Měšťanská rodina 1880</a:t>
            </a:r>
            <a:endParaRPr sz="15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r="20312"/>
          <a:stretch/>
        </p:blipFill>
        <p:spPr>
          <a:xfrm>
            <a:off x="0" y="2531450"/>
            <a:ext cx="3355124" cy="253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 rotWithShape="1">
          <a:blip r:embed="rId4">
            <a:alphaModFix/>
          </a:blip>
          <a:srcRect t="7510"/>
          <a:stretch/>
        </p:blipFill>
        <p:spPr>
          <a:xfrm>
            <a:off x="6862975" y="0"/>
            <a:ext cx="2297500" cy="2690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 rotWithShape="1">
          <a:blip r:embed="rId5">
            <a:alphaModFix/>
          </a:blip>
          <a:srcRect b="9305"/>
          <a:stretch/>
        </p:blipFill>
        <p:spPr>
          <a:xfrm>
            <a:off x="7023538" y="2604000"/>
            <a:ext cx="2136925" cy="246695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791075" y="4708900"/>
            <a:ext cx="1838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 b="1">
                <a:solidFill>
                  <a:schemeClr val="lt1"/>
                </a:solidFill>
              </a:rPr>
              <a:t>Učitelka (zdroj neznámý)</a:t>
            </a:r>
            <a:endParaRPr sz="1100" b="1">
              <a:solidFill>
                <a:schemeClr val="lt1"/>
              </a:solidFill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7172963" y="4547750"/>
            <a:ext cx="1838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 b="1">
                <a:solidFill>
                  <a:schemeClr val="lt1"/>
                </a:solidFill>
              </a:rPr>
              <a:t>Božena Němcová, spisovatelka</a:t>
            </a:r>
            <a:endParaRPr sz="1100" b="1">
              <a:solidFill>
                <a:schemeClr val="lt1"/>
              </a:solidFill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7092675" y="2177450"/>
            <a:ext cx="1838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 b="1">
                <a:solidFill>
                  <a:schemeClr val="lt1"/>
                </a:solidFill>
              </a:rPr>
              <a:t>Zdeňka Braunerová, malířka</a:t>
            </a:r>
            <a:endParaRPr sz="1100" b="1">
              <a:solidFill>
                <a:schemeClr val="lt1"/>
              </a:solidFill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 rotWithShape="1">
          <a:blip r:embed="rId6">
            <a:alphaModFix/>
          </a:blip>
          <a:srcRect l="7658" t="20691" r="7147" b="12539"/>
          <a:stretch/>
        </p:blipFill>
        <p:spPr>
          <a:xfrm>
            <a:off x="0" y="0"/>
            <a:ext cx="2047956" cy="261205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/>
          <p:nvPr/>
        </p:nvSpPr>
        <p:spPr>
          <a:xfrm>
            <a:off x="104913" y="1911300"/>
            <a:ext cx="18381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 b="1" dirty="0">
                <a:solidFill>
                  <a:schemeClr val="lt1"/>
                </a:solidFill>
              </a:rPr>
              <a:t>Otýlie </a:t>
            </a:r>
            <a:r>
              <a:rPr lang="cs" sz="1100" b="1" dirty="0" smtClean="0">
                <a:solidFill>
                  <a:schemeClr val="lt1"/>
                </a:solidFill>
              </a:rPr>
              <a:t>Sklenářová-Malá</a:t>
            </a:r>
            <a:r>
              <a:rPr lang="cs" sz="1100" b="1" dirty="0">
                <a:solidFill>
                  <a:schemeClr val="lt1"/>
                </a:solidFill>
              </a:rPr>
              <a:t>, herečka </a:t>
            </a:r>
            <a:endParaRPr sz="1100" b="1" dirty="0">
              <a:solidFill>
                <a:schemeClr val="lt1"/>
              </a:solidFill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36994" y="2784625"/>
            <a:ext cx="3504684" cy="23072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3427650" y="4568675"/>
            <a:ext cx="3433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 b="1">
                <a:solidFill>
                  <a:schemeClr val="lt1"/>
                </a:solidFill>
              </a:rPr>
              <a:t>Florence Nightingalová pečuje o vojáky v krymské válce (1853-1856)</a:t>
            </a:r>
            <a:endParaRPr sz="1100" b="1">
              <a:solidFill>
                <a:schemeClr val="lt1"/>
              </a:solidFill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2127950" y="0"/>
            <a:ext cx="4623300" cy="1459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38100" cap="flat" cmpd="sng">
            <a:solidFill>
              <a:srgbClr val="FCE5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 b="1"/>
              <a:t>Méně obvyklá, ale tolerovaná zaměstnání žen v 19. století:</a:t>
            </a:r>
            <a:endParaRPr sz="21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/>
          <p:nvPr/>
        </p:nvSpPr>
        <p:spPr>
          <a:xfrm>
            <a:off x="1015200" y="56425"/>
            <a:ext cx="7113600" cy="8304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38100" cap="flat" cmpd="sng">
            <a:solidFill>
              <a:srgbClr val="FCE5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 b="1"/>
              <a:t>Jak nahlíželi/y na ženu? </a:t>
            </a:r>
            <a:endParaRPr sz="21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 b="1"/>
              <a:t>Dnes, tehdy a co si myslíš ty?</a:t>
            </a:r>
            <a:endParaRPr sz="2100" b="1"/>
          </a:p>
        </p:txBody>
      </p:sp>
      <p:sp>
        <p:nvSpPr>
          <p:cNvPr id="98" name="Google Shape;98;p17"/>
          <p:cNvSpPr/>
          <p:nvPr/>
        </p:nvSpPr>
        <p:spPr>
          <a:xfrm>
            <a:off x="39100" y="1685400"/>
            <a:ext cx="2283600" cy="2124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38100" cap="flat" cmpd="sng">
            <a:solidFill>
              <a:srgbClr val="FCE5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Žena se rozhodne sama, zda se bude starat pouze o rodinu nebo u toho bude i pracovat. Ale rodinný rozpočet počítá většinou i s jejím příjmem.</a:t>
            </a:r>
            <a:endParaRPr sz="1600"/>
          </a:p>
        </p:txBody>
      </p:sp>
      <p:sp>
        <p:nvSpPr>
          <p:cNvPr id="99" name="Google Shape;99;p17"/>
          <p:cNvSpPr/>
          <p:nvPr/>
        </p:nvSpPr>
        <p:spPr>
          <a:xfrm>
            <a:off x="2306750" y="1620900"/>
            <a:ext cx="2283600" cy="2124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38100" cap="flat" cmpd="sng">
            <a:solidFill>
              <a:srgbClr val="FCE5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Žena se sama rozhoduje, jakého vzdělání chce dosáhnout a nejsou jí zde kladeny žádné překážky. Může se věnovat vědecké kariéře.</a:t>
            </a:r>
            <a:endParaRPr sz="1600"/>
          </a:p>
        </p:txBody>
      </p:sp>
      <p:sp>
        <p:nvSpPr>
          <p:cNvPr id="100" name="Google Shape;100;p17"/>
          <p:cNvSpPr/>
          <p:nvPr/>
        </p:nvSpPr>
        <p:spPr>
          <a:xfrm>
            <a:off x="4574400" y="1620900"/>
            <a:ext cx="2283600" cy="2124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38100" cap="flat" cmpd="sng">
            <a:solidFill>
              <a:srgbClr val="FCE5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Žena se zapojuje do politiky, ačkoliv stále v poněkud menší míře než muži. V demokracii může dosáhnout jakékoliv funkce, má volební právo.</a:t>
            </a:r>
            <a:endParaRPr sz="1600"/>
          </a:p>
        </p:txBody>
      </p:sp>
      <p:sp>
        <p:nvSpPr>
          <p:cNvPr id="101" name="Google Shape;101;p17"/>
          <p:cNvSpPr/>
          <p:nvPr/>
        </p:nvSpPr>
        <p:spPr>
          <a:xfrm>
            <a:off x="6858000" y="1620900"/>
            <a:ext cx="2283600" cy="2124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38100" cap="flat" cmpd="sng">
            <a:solidFill>
              <a:srgbClr val="FCE5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Žena se až na výjimky může věnovat jakémukoliv zaměstnání.</a:t>
            </a:r>
            <a:endParaRPr sz="1600"/>
          </a:p>
        </p:txBody>
      </p:sp>
      <p:sp>
        <p:nvSpPr>
          <p:cNvPr id="102" name="Google Shape;102;p17"/>
          <p:cNvSpPr/>
          <p:nvPr/>
        </p:nvSpPr>
        <p:spPr>
          <a:xfrm>
            <a:off x="39100" y="944400"/>
            <a:ext cx="2262900" cy="6189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38100" cap="flat" cmpd="sng">
            <a:solidFill>
              <a:srgbClr val="FCE5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 b="1"/>
              <a:t>RODINA</a:t>
            </a:r>
            <a:endParaRPr sz="1600" b="1"/>
          </a:p>
        </p:txBody>
      </p:sp>
      <p:sp>
        <p:nvSpPr>
          <p:cNvPr id="103" name="Google Shape;103;p17"/>
          <p:cNvSpPr/>
          <p:nvPr/>
        </p:nvSpPr>
        <p:spPr>
          <a:xfrm>
            <a:off x="2317100" y="944400"/>
            <a:ext cx="2262900" cy="6189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38100" cap="flat" cmpd="sng">
            <a:solidFill>
              <a:srgbClr val="FCE5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 b="1">
                <a:solidFill>
                  <a:schemeClr val="dk1"/>
                </a:solidFill>
              </a:rPr>
              <a:t>VZDĚLÁNÍ</a:t>
            </a:r>
            <a:endParaRPr sz="1600"/>
          </a:p>
        </p:txBody>
      </p:sp>
      <p:sp>
        <p:nvSpPr>
          <p:cNvPr id="104" name="Google Shape;104;p17"/>
          <p:cNvSpPr/>
          <p:nvPr/>
        </p:nvSpPr>
        <p:spPr>
          <a:xfrm>
            <a:off x="4595100" y="944400"/>
            <a:ext cx="2262900" cy="6189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38100" cap="flat" cmpd="sng">
            <a:solidFill>
              <a:srgbClr val="FCE5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 b="1"/>
              <a:t>POLITIKA</a:t>
            </a:r>
            <a:endParaRPr sz="1600" b="1"/>
          </a:p>
        </p:txBody>
      </p:sp>
      <p:sp>
        <p:nvSpPr>
          <p:cNvPr id="105" name="Google Shape;105;p17"/>
          <p:cNvSpPr/>
          <p:nvPr/>
        </p:nvSpPr>
        <p:spPr>
          <a:xfrm>
            <a:off x="6873100" y="944400"/>
            <a:ext cx="2262900" cy="6189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38100" cap="flat" cmpd="sng">
            <a:solidFill>
              <a:srgbClr val="FCE5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 b="1">
                <a:solidFill>
                  <a:schemeClr val="dk1"/>
                </a:solidFill>
              </a:rPr>
              <a:t>ZAMĚSTNÁNÍ</a:t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/>
          <p:nvPr/>
        </p:nvSpPr>
        <p:spPr>
          <a:xfrm>
            <a:off x="1015200" y="56425"/>
            <a:ext cx="7113600" cy="8304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38100" cap="flat" cmpd="sng">
            <a:solidFill>
              <a:srgbClr val="FCE5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 b="1"/>
              <a:t>Jak nahlíželi/y na ženu? </a:t>
            </a:r>
            <a:endParaRPr sz="21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 b="1"/>
              <a:t>Dnes, tehdy a co si myslíš ty?</a:t>
            </a:r>
            <a:endParaRPr sz="2100" b="1"/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350" y="1115175"/>
            <a:ext cx="3301690" cy="262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9188" y="838150"/>
            <a:ext cx="6388861" cy="430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870" y="3670225"/>
            <a:ext cx="7382024" cy="235407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 txBox="1"/>
          <p:nvPr/>
        </p:nvSpPr>
        <p:spPr>
          <a:xfrm>
            <a:off x="7416200" y="3791475"/>
            <a:ext cx="1681200" cy="14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s" sz="1000" b="1">
                <a:solidFill>
                  <a:srgbClr val="000000"/>
                </a:solidFill>
              </a:rPr>
              <a:t>Zdroj:  Marta Breenová a Jenny Jordahlová: Neohrožené ženy. Sto padesát let boje za volnost, rovnost a sesterství, Argo 2019, s. 7.</a:t>
            </a:r>
            <a:endParaRPr sz="11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/>
          <p:nvPr/>
        </p:nvSpPr>
        <p:spPr>
          <a:xfrm>
            <a:off x="1015200" y="56425"/>
            <a:ext cx="7113600" cy="459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38100" cap="flat" cmpd="sng">
            <a:solidFill>
              <a:srgbClr val="FCE5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 b="1" dirty="0"/>
              <a:t>Bonus pro odlehčení:</a:t>
            </a:r>
            <a:endParaRPr sz="2100" b="1" dirty="0"/>
          </a:p>
        </p:txBody>
      </p:sp>
      <p:pic>
        <p:nvPicPr>
          <p:cNvPr id="120" name="Google Shape;120;p19" descr="A Cleaning Revolution" title="Horrible Histories New! Victorian Mai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75" y="551467"/>
            <a:ext cx="6214050" cy="466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56A14FB5452E04DA48B244FDC598AC0" ma:contentTypeVersion="13" ma:contentTypeDescription="Vytvoří nový dokument" ma:contentTypeScope="" ma:versionID="ce4137909d8a77268aafe6c2d3ff1a9a">
  <xsd:schema xmlns:xsd="http://www.w3.org/2001/XMLSchema" xmlns:xs="http://www.w3.org/2001/XMLSchema" xmlns:p="http://schemas.microsoft.com/office/2006/metadata/properties" xmlns:ns2="d2c3e6a5-0757-41d4-b297-98871ce02533" xmlns:ns3="0f239e58-f359-4c3a-a023-8a1e1f94737d" targetNamespace="http://schemas.microsoft.com/office/2006/metadata/properties" ma:root="true" ma:fieldsID="fe89a777b360328b8d3026198b902a28" ns2:_="" ns3:_="">
    <xsd:import namespace="d2c3e6a5-0757-41d4-b297-98871ce02533"/>
    <xsd:import namespace="0f239e58-f359-4c3a-a023-8a1e1f9473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c3e6a5-0757-41d4-b297-98871ce025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Značky obrázků" ma:readOnly="false" ma:fieldId="{5cf76f15-5ced-4ddc-b409-7134ff3c332f}" ma:taxonomyMulti="true" ma:sspId="27dd16fa-df82-42a5-acbd-34776075af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239e58-f359-4c3a-a023-8a1e1f94737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2c3e6a5-0757-41d4-b297-98871ce0253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30D8390-5CF2-450C-A876-A7847FE726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10275F-EDB1-4DA0-A2C3-BE6C72513E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c3e6a5-0757-41d4-b297-98871ce02533"/>
    <ds:schemaRef ds:uri="0f239e58-f359-4c3a-a023-8a1e1f9473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3230DC-88FA-4F6E-AC60-8A72F78A4D8E}">
  <ds:schemaRefs>
    <ds:schemaRef ds:uri="http://schemas.microsoft.com/office/2006/metadata/properties"/>
    <ds:schemaRef ds:uri="http://schemas.microsoft.com/office/infopath/2007/PartnerControls"/>
    <ds:schemaRef ds:uri="d2c3e6a5-0757-41d4-b297-98871ce0253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468</Words>
  <Application>Microsoft Office PowerPoint</Application>
  <PresentationFormat>Předvádění na obrazovce (16:9)</PresentationFormat>
  <Paragraphs>33</Paragraphs>
  <Slides>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9" baseType="lpstr">
      <vt:lpstr>Arial</vt:lpstr>
      <vt:lpstr>Simple Light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Bílková Jitka</cp:lastModifiedBy>
  <cp:revision>1</cp:revision>
  <dcterms:modified xsi:type="dcterms:W3CDTF">2025-01-09T22:52:09Z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0x010100756A14FB5452E04DA48B244FDC598AC0</vt:lpwstr>
  </property>
</Properties>
</file>